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_rels/notesSlide47.xml.rels" ContentType="application/vnd.openxmlformats-package.relationships+xml"/>
  <Override PartName="/ppt/notesSlides/_rels/notesSlide29.xml.rels" ContentType="application/vnd.openxmlformats-package.relationships+xml"/>
  <Override PartName="/ppt/notesSlides/_rels/notesSlide1.xml.rels" ContentType="application/vnd.openxmlformats-package.relationships+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_rels/presentation.xml.rels" ContentType="application/vnd.openxmlformats-package.relationships+xml"/>
  <Override PartName="/ppt/media/image23.png" ContentType="image/png"/>
  <Override PartName="/ppt/media/image22.png" ContentType="image/png"/>
  <Override PartName="/ppt/media/image20.jpeg" ContentType="image/jpeg"/>
  <Override PartName="/ppt/media/image19.png" ContentType="image/png"/>
  <Override PartName="/ppt/media/image21.png" ContentType="image/png"/>
  <Override PartName="/ppt/media/image28.png" ContentType="image/png"/>
  <Override PartName="/ppt/media/image5.png" ContentType="image/png"/>
  <Override PartName="/ppt/media/image29.jpeg" ContentType="image/jpeg"/>
  <Override PartName="/ppt/media/image27.jpeg" ContentType="image/jpeg"/>
  <Override PartName="/ppt/media/image10.png" ContentType="image/png"/>
  <Override PartName="/ppt/media/image17.wmf" ContentType="image/x-wmf"/>
  <Override PartName="/ppt/media/image6.png" ContentType="image/png"/>
  <Override PartName="/ppt/media/image7.png" ContentType="image/png"/>
  <Override PartName="/ppt/media/image8.png" ContentType="image/png"/>
  <Override PartName="/ppt/media/image13.png" ContentType="image/png"/>
  <Override PartName="/ppt/media/image9.jpeg" ContentType="image/jpeg"/>
  <Override PartName="/ppt/media/image30.jpeg" ContentType="image/jpeg"/>
  <Override PartName="/ppt/media/image31.jpeg" ContentType="image/jpeg"/>
  <Override PartName="/ppt/media/image32.png" ContentType="image/png"/>
  <Override PartName="/ppt/media/image2.png" ContentType="image/png"/>
  <Override PartName="/ppt/media/image25.png" ContentType="image/png"/>
  <Override PartName="/ppt/media/image34.png" ContentType="image/png"/>
  <Override PartName="/ppt/media/image12.jpeg" ContentType="image/jpeg"/>
  <Override PartName="/ppt/media/image4.png" ContentType="image/png"/>
  <Override PartName="/ppt/media/image33.png" ContentType="image/png"/>
  <Override PartName="/ppt/media/image3.png" ContentType="image/png"/>
  <Override PartName="/ppt/media/image1.png" ContentType="image/png"/>
  <Override PartName="/ppt/media/image11.jpeg" ContentType="image/jpeg"/>
  <Override PartName="/ppt/media/image24.png" ContentType="image/png"/>
  <Override PartName="/ppt/media/image14.png" ContentType="image/png"/>
  <Override PartName="/ppt/media/image15.jpeg" ContentType="image/jpeg"/>
  <Override PartName="/ppt/media/image16.jpeg" ContentType="image/jpeg"/>
  <Override PartName="/ppt/media/image18.wmf" ContentType="image/x-wmf"/>
  <Override PartName="/ppt/media/image26.jpeg" ContentType="image/jpe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charts/chart2.xml" ContentType="application/vnd.openxmlformats-officedocument.drawingml.char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x="12192000" cy="6858000"/>
  <p:notesSz cx="6797675" cy="9926637"/>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
</Relationships>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percentStacked"/>
        <c:varyColors val="0"/>
        <c:ser>
          <c:idx val="0"/>
          <c:order val="0"/>
          <c:tx>
            <c:strRef>
              <c:f>label 0</c:f>
              <c:strCache>
                <c:ptCount val="1"/>
                <c:pt idx="0">
                  <c:v>Overshoot</c:v>
                </c:pt>
              </c:strCache>
            </c:strRef>
          </c:tx>
          <c:spPr>
            <a:solidFill>
              <a:srgbClr val="008c4f"/>
            </a:solidFill>
            <a:ln>
              <a:noFill/>
            </a:ln>
          </c:spPr>
          <c:invertIfNegative val="0"/>
          <c:dLbls>
            <c:txPr>
              <a:bodyPr/>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0</c:f>
              <c:numCache>
                <c:formatCode>General</c:formatCode>
                <c:ptCount val="52"/>
                <c:pt idx="0">
                  <c:v>11.9</c:v>
                </c:pt>
                <c:pt idx="1">
                  <c:v>11.6</c:v>
                </c:pt>
                <c:pt idx="2">
                  <c:v>11.4</c:v>
                </c:pt>
                <c:pt idx="3">
                  <c:v>10.8</c:v>
                </c:pt>
                <c:pt idx="4">
                  <c:v>10.9</c:v>
                </c:pt>
                <c:pt idx="5">
                  <c:v>11</c:v>
                </c:pt>
                <c:pt idx="6">
                  <c:v>10.5</c:v>
                </c:pt>
                <c:pt idx="7">
                  <c:v>10.3</c:v>
                </c:pt>
                <c:pt idx="8">
                  <c:v>10.2</c:v>
                </c:pt>
                <c:pt idx="9">
                  <c:v>9.9</c:v>
                </c:pt>
                <c:pt idx="10">
                  <c:v>10.1</c:v>
                </c:pt>
                <c:pt idx="11">
                  <c:v>10.25</c:v>
                </c:pt>
                <c:pt idx="12">
                  <c:v>10.5</c:v>
                </c:pt>
                <c:pt idx="13">
                  <c:v>10.4</c:v>
                </c:pt>
                <c:pt idx="14">
                  <c:v>10.2</c:v>
                </c:pt>
                <c:pt idx="15">
                  <c:v>10.1</c:v>
                </c:pt>
                <c:pt idx="16">
                  <c:v>9.9</c:v>
                </c:pt>
                <c:pt idx="17">
                  <c:v>9.7</c:v>
                </c:pt>
                <c:pt idx="18">
                  <c:v>9.45</c:v>
                </c:pt>
                <c:pt idx="19">
                  <c:v>9.3</c:v>
                </c:pt>
                <c:pt idx="20">
                  <c:v>9.25</c:v>
                </c:pt>
                <c:pt idx="21">
                  <c:v>9.2</c:v>
                </c:pt>
                <c:pt idx="22">
                  <c:v>9.32</c:v>
                </c:pt>
                <c:pt idx="23">
                  <c:v>9.3</c:v>
                </c:pt>
                <c:pt idx="24">
                  <c:v>9.25</c:v>
                </c:pt>
                <c:pt idx="25">
                  <c:v>9.05</c:v>
                </c:pt>
                <c:pt idx="26">
                  <c:v>9</c:v>
                </c:pt>
                <c:pt idx="27">
                  <c:v>8.9</c:v>
                </c:pt>
                <c:pt idx="28">
                  <c:v>8.9</c:v>
                </c:pt>
                <c:pt idx="29">
                  <c:v>8.9</c:v>
                </c:pt>
                <c:pt idx="30">
                  <c:v>8.7</c:v>
                </c:pt>
                <c:pt idx="31">
                  <c:v>8.6</c:v>
                </c:pt>
                <c:pt idx="32">
                  <c:v>8.5</c:v>
                </c:pt>
                <c:pt idx="33">
                  <c:v>8.2</c:v>
                </c:pt>
                <c:pt idx="34">
                  <c:v>7.95</c:v>
                </c:pt>
                <c:pt idx="35">
                  <c:v>7.7</c:v>
                </c:pt>
                <c:pt idx="36">
                  <c:v>7.5</c:v>
                </c:pt>
                <c:pt idx="37">
                  <c:v>7.2</c:v>
                </c:pt>
                <c:pt idx="38">
                  <c:v>7.25</c:v>
                </c:pt>
                <c:pt idx="39">
                  <c:v>7.4</c:v>
                </c:pt>
                <c:pt idx="40">
                  <c:v>7.1</c:v>
                </c:pt>
                <c:pt idx="41">
                  <c:v>7</c:v>
                </c:pt>
                <c:pt idx="42">
                  <c:v>7</c:v>
                </c:pt>
                <c:pt idx="43">
                  <c:v>6.95</c:v>
                </c:pt>
                <c:pt idx="44">
                  <c:v>6.95</c:v>
                </c:pt>
                <c:pt idx="45">
                  <c:v>7</c:v>
                </c:pt>
                <c:pt idx="46">
                  <c:v>7.05</c:v>
                </c:pt>
                <c:pt idx="47">
                  <c:v>6.9</c:v>
                </c:pt>
                <c:pt idx="48">
                  <c:v>6.7</c:v>
                </c:pt>
                <c:pt idx="49">
                  <c:v>6.71</c:v>
                </c:pt>
                <c:pt idx="50">
                  <c:v>7.7</c:v>
                </c:pt>
                <c:pt idx="51">
                  <c:v>6.9</c:v>
                </c:pt>
              </c:numCache>
            </c:numRef>
          </c:val>
        </c:ser>
        <c:ser>
          <c:idx val="1"/>
          <c:order val="1"/>
          <c:tx>
            <c:strRef>
              <c:f>label 1</c:f>
              <c:strCache>
                <c:ptCount val="1"/>
                <c:pt idx="0">
                  <c:v>Months Left</c:v>
                </c:pt>
              </c:strCache>
            </c:strRef>
          </c:tx>
          <c:spPr>
            <a:solidFill>
              <a:srgbClr val="ff420e"/>
            </a:solidFill>
            <a:ln>
              <a:noFill/>
            </a:ln>
          </c:spPr>
          <c:invertIfNegative val="0"/>
          <c:dLbls>
            <c:txPr>
              <a:bodyPr/>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1</c:f>
              <c:numCache>
                <c:formatCode>General</c:formatCode>
                <c:ptCount val="52"/>
                <c:pt idx="0">
                  <c:v>0.1</c:v>
                </c:pt>
                <c:pt idx="1">
                  <c:v>0.4</c:v>
                </c:pt>
                <c:pt idx="2">
                  <c:v>0.6</c:v>
                </c:pt>
                <c:pt idx="3">
                  <c:v>1.2</c:v>
                </c:pt>
                <c:pt idx="4">
                  <c:v>1.1</c:v>
                </c:pt>
                <c:pt idx="5">
                  <c:v>1</c:v>
                </c:pt>
                <c:pt idx="6">
                  <c:v>1.5</c:v>
                </c:pt>
                <c:pt idx="7">
                  <c:v>1.7</c:v>
                </c:pt>
                <c:pt idx="8">
                  <c:v>1.8</c:v>
                </c:pt>
                <c:pt idx="9">
                  <c:v>2.1</c:v>
                </c:pt>
                <c:pt idx="10">
                  <c:v>1.9</c:v>
                </c:pt>
                <c:pt idx="11">
                  <c:v>1.75</c:v>
                </c:pt>
                <c:pt idx="12">
                  <c:v>1.5</c:v>
                </c:pt>
                <c:pt idx="13">
                  <c:v>1.6</c:v>
                </c:pt>
                <c:pt idx="14">
                  <c:v>1.8</c:v>
                </c:pt>
                <c:pt idx="15">
                  <c:v>1.9</c:v>
                </c:pt>
                <c:pt idx="16">
                  <c:v>2.1</c:v>
                </c:pt>
                <c:pt idx="17">
                  <c:v>2.3</c:v>
                </c:pt>
                <c:pt idx="18">
                  <c:v>2.55</c:v>
                </c:pt>
                <c:pt idx="19">
                  <c:v>2.7</c:v>
                </c:pt>
                <c:pt idx="20">
                  <c:v>2.75</c:v>
                </c:pt>
                <c:pt idx="21">
                  <c:v>2.8</c:v>
                </c:pt>
                <c:pt idx="22">
                  <c:v>2.68</c:v>
                </c:pt>
                <c:pt idx="23">
                  <c:v>2.7</c:v>
                </c:pt>
                <c:pt idx="24">
                  <c:v>2.75</c:v>
                </c:pt>
                <c:pt idx="25">
                  <c:v>2.95</c:v>
                </c:pt>
                <c:pt idx="26">
                  <c:v>3</c:v>
                </c:pt>
                <c:pt idx="27">
                  <c:v>3.1</c:v>
                </c:pt>
                <c:pt idx="28">
                  <c:v>3.1</c:v>
                </c:pt>
                <c:pt idx="29">
                  <c:v>3.1</c:v>
                </c:pt>
                <c:pt idx="30">
                  <c:v>3.3</c:v>
                </c:pt>
                <c:pt idx="31">
                  <c:v>3.4</c:v>
                </c:pt>
                <c:pt idx="32">
                  <c:v>3.5</c:v>
                </c:pt>
                <c:pt idx="33">
                  <c:v>3.8</c:v>
                </c:pt>
                <c:pt idx="34">
                  <c:v>4.05</c:v>
                </c:pt>
                <c:pt idx="35">
                  <c:v>4.3</c:v>
                </c:pt>
                <c:pt idx="36">
                  <c:v>4.5</c:v>
                </c:pt>
                <c:pt idx="37">
                  <c:v>4.8</c:v>
                </c:pt>
                <c:pt idx="38">
                  <c:v>4.75</c:v>
                </c:pt>
                <c:pt idx="39">
                  <c:v>4.6</c:v>
                </c:pt>
                <c:pt idx="40">
                  <c:v>4.9</c:v>
                </c:pt>
                <c:pt idx="41">
                  <c:v>5</c:v>
                </c:pt>
                <c:pt idx="42">
                  <c:v>5</c:v>
                </c:pt>
                <c:pt idx="43">
                  <c:v>5.05</c:v>
                </c:pt>
                <c:pt idx="44">
                  <c:v>5.05</c:v>
                </c:pt>
                <c:pt idx="45">
                  <c:v>5</c:v>
                </c:pt>
                <c:pt idx="46">
                  <c:v>4.95</c:v>
                </c:pt>
                <c:pt idx="47">
                  <c:v>5.1</c:v>
                </c:pt>
                <c:pt idx="48">
                  <c:v>5.3</c:v>
                </c:pt>
                <c:pt idx="49">
                  <c:v>5.29</c:v>
                </c:pt>
                <c:pt idx="50">
                  <c:v>4.3</c:v>
                </c:pt>
                <c:pt idx="51">
                  <c:v>5.1</c:v>
                </c:pt>
              </c:numCache>
            </c:numRef>
          </c:val>
        </c:ser>
        <c:gapWidth val="100"/>
        <c:overlap val="100"/>
        <c:axId val="21989674"/>
        <c:axId val="53723643"/>
      </c:barChart>
      <c:catAx>
        <c:axId val="21989674"/>
        <c:scaling>
          <c:orientation val="minMax"/>
        </c:scaling>
        <c:delete val="0"/>
        <c:axPos val="b"/>
        <c:title>
          <c:tx>
            <c:rich>
              <a:bodyPr rot="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(Planet's Biocapacity / Humanity's Ecological Footprint) x 365 = Earth Overshoot Day</a:t>
                </a:r>
              </a:p>
            </c:rich>
          </c:tx>
          <c:overlay val="0"/>
          <c:spPr>
            <a:noFill/>
            <a:ln>
              <a:noFill/>
            </a:ln>
          </c:spPr>
        </c:title>
        <c:numFmt formatCode="[$-409]mm/dd/yyyy" sourceLinked="1"/>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53723643"/>
        <c:crosses val="autoZero"/>
        <c:auto val="1"/>
        <c:lblAlgn val="ctr"/>
        <c:lblOffset val="100"/>
        <c:noMultiLvlLbl val="0"/>
      </c:catAx>
      <c:valAx>
        <c:axId val="53723643"/>
        <c:scaling>
          <c:orientation val="minMax"/>
          <c:max val="1"/>
          <c:min val="0"/>
        </c:scaling>
        <c:delete val="1"/>
        <c:axPos val="l"/>
        <c:numFmt formatCode="[$-409]0%"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21989674"/>
        <c:crossBetween val="between"/>
      </c:valAx>
      <c:spPr>
        <a:noFill/>
        <a:ln>
          <a:solidFill>
            <a:srgbClr val="b3b3b3"/>
          </a:solidFill>
        </a:ln>
      </c:spPr>
    </c:plotArea>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85"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86"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87"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88"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8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4ED771DE-D09F-424F-85F6-AB49DFA0B929}"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sldImg"/>
          </p:nvPr>
        </p:nvSpPr>
        <p:spPr>
          <a:xfrm>
            <a:off x="90360" y="744480"/>
            <a:ext cx="6609240" cy="3715200"/>
          </a:xfrm>
          <a:prstGeom prst="rect">
            <a:avLst/>
          </a:prstGeom>
        </p:spPr>
      </p:sp>
      <p:sp>
        <p:nvSpPr>
          <p:cNvPr id="398" name="PlaceHolder 2"/>
          <p:cNvSpPr>
            <a:spLocks noGrp="1"/>
          </p:cNvSpPr>
          <p:nvPr>
            <p:ph type="body"/>
          </p:nvPr>
        </p:nvSpPr>
        <p:spPr>
          <a:xfrm>
            <a:off x="679680" y="4715280"/>
            <a:ext cx="5430240" cy="4458960"/>
          </a:xfrm>
          <a:prstGeom prst="rect">
            <a:avLst/>
          </a:prstGeom>
        </p:spPr>
        <p:txBody>
          <a:bodyPr lIns="95400" rIns="95400" tIns="47880" bIns="47880">
            <a:noAutofit/>
          </a:bodyPr>
          <a:p>
            <a:endParaRPr b="0" lang="en-US" sz="2000" spc="-1" strike="noStrike">
              <a:latin typeface="Arial"/>
            </a:endParaRPr>
          </a:p>
        </p:txBody>
      </p:sp>
      <p:sp>
        <p:nvSpPr>
          <p:cNvPr id="399" name="CustomShape 3"/>
          <p:cNvSpPr/>
          <p:nvPr/>
        </p:nvSpPr>
        <p:spPr>
          <a:xfrm>
            <a:off x="3850560" y="9428760"/>
            <a:ext cx="2937600" cy="488520"/>
          </a:xfrm>
          <a:prstGeom prst="rect">
            <a:avLst/>
          </a:prstGeom>
          <a:noFill/>
          <a:ln>
            <a:noFill/>
          </a:ln>
        </p:spPr>
        <p:style>
          <a:lnRef idx="0"/>
          <a:fillRef idx="0"/>
          <a:effectRef idx="0"/>
          <a:fontRef idx="minor"/>
        </p:style>
        <p:txBody>
          <a:bodyPr lIns="95400" rIns="95400" tIns="47880" bIns="47880" anchor="b">
            <a:noAutofit/>
          </a:bodyPr>
          <a:p>
            <a:pPr algn="r">
              <a:lnSpc>
                <a:spcPct val="100000"/>
              </a:lnSpc>
            </a:pPr>
            <a:fld id="{E7483BA0-0CA1-46DE-B1F0-3F3BB9A21051}" type="slidenum">
              <a:rPr b="0" lang="de-DE" sz="1300" spc="-1" strike="noStrike">
                <a:solidFill>
                  <a:srgbClr val="000000"/>
                </a:solidFill>
                <a:latin typeface="+mn-lt"/>
                <a:ea typeface="+mn-ea"/>
              </a:rPr>
              <a:t>&lt;number&gt;</a:t>
            </a:fld>
            <a:endParaRPr b="0" lang="en-US" sz="13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sldImg"/>
          </p:nvPr>
        </p:nvSpPr>
        <p:spPr>
          <a:xfrm>
            <a:off x="217440" y="812880"/>
            <a:ext cx="7117200" cy="4001040"/>
          </a:xfrm>
          <a:prstGeom prst="rect">
            <a:avLst/>
          </a:prstGeom>
        </p:spPr>
      </p:sp>
      <p:sp>
        <p:nvSpPr>
          <p:cNvPr id="401" name="PlaceHolder 2"/>
          <p:cNvSpPr>
            <a:spLocks noGrp="1"/>
          </p:cNvSpPr>
          <p:nvPr>
            <p:ph type="body"/>
          </p:nvPr>
        </p:nvSpPr>
        <p:spPr>
          <a:xfrm>
            <a:off x="756000" y="5078520"/>
            <a:ext cx="6040080" cy="4803480"/>
          </a:xfrm>
          <a:prstGeom prst="rect">
            <a:avLst/>
          </a:prstGeom>
        </p:spPr>
        <p:txBody>
          <a:bodyPr lIns="0" rIns="0" tIns="0" bIns="0">
            <a:noAutofit/>
          </a:bodyPr>
          <a:p>
            <a:endParaRPr b="0" lang="en-US" sz="2000" spc="-1" strike="noStrike">
              <a:latin typeface="Arial"/>
            </a:endParaRPr>
          </a:p>
        </p:txBody>
      </p:sp>
      <p:sp>
        <p:nvSpPr>
          <p:cNvPr id="402" name="CustomShape 3"/>
          <p:cNvSpPr/>
          <p:nvPr/>
        </p:nvSpPr>
        <p:spPr>
          <a:xfrm>
            <a:off x="4278960" y="10157400"/>
            <a:ext cx="3273120" cy="526680"/>
          </a:xfrm>
          <a:prstGeom prst="rect">
            <a:avLst/>
          </a:prstGeom>
          <a:noFill/>
          <a:ln>
            <a:noFill/>
          </a:ln>
        </p:spPr>
        <p:style>
          <a:lnRef idx="0"/>
          <a:fillRef idx="0"/>
          <a:effectRef idx="0"/>
          <a:fontRef idx="minor"/>
        </p:style>
        <p:txBody>
          <a:bodyPr lIns="0" rIns="0" tIns="0" bIns="0" anchor="b">
            <a:noAutofit/>
          </a:bodyPr>
          <a:p>
            <a:pPr algn="r">
              <a:lnSpc>
                <a:spcPct val="100000"/>
              </a:lnSpc>
            </a:pPr>
            <a:fld id="{774BC19E-43A1-422D-BA93-73388A3C5677}" type="slidenum">
              <a:rPr b="0" lang="en-US" sz="1400" spc="-1" strike="noStrike">
                <a:solidFill>
                  <a:srgbClr val="000000"/>
                </a:solidFill>
                <a:latin typeface="Times New Roman"/>
                <a:ea typeface="+mn-ea"/>
              </a:rPr>
              <a:t>&lt;number&gt;</a:t>
            </a:fld>
            <a:endParaRPr b="0" lang="en-US" sz="14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sldImg"/>
          </p:nvPr>
        </p:nvSpPr>
        <p:spPr>
          <a:xfrm>
            <a:off x="90360" y="744480"/>
            <a:ext cx="6609240" cy="3715200"/>
          </a:xfrm>
          <a:prstGeom prst="rect">
            <a:avLst/>
          </a:prstGeom>
        </p:spPr>
      </p:sp>
      <p:sp>
        <p:nvSpPr>
          <p:cNvPr id="404" name="PlaceHolder 2"/>
          <p:cNvSpPr>
            <a:spLocks noGrp="1"/>
          </p:cNvSpPr>
          <p:nvPr>
            <p:ph type="body"/>
          </p:nvPr>
        </p:nvSpPr>
        <p:spPr>
          <a:xfrm>
            <a:off x="679680" y="4715280"/>
            <a:ext cx="5430240" cy="4458960"/>
          </a:xfrm>
          <a:prstGeom prst="rect">
            <a:avLst/>
          </a:prstGeom>
        </p:spPr>
        <p:txBody>
          <a:bodyPr lIns="95400" rIns="95400" tIns="47880" bIns="47880">
            <a:noAutofit/>
          </a:bodyPr>
          <a:p>
            <a:endParaRPr b="0" lang="en-US" sz="2000" spc="-1" strike="noStrike">
              <a:latin typeface="Arial"/>
            </a:endParaRPr>
          </a:p>
        </p:txBody>
      </p:sp>
      <p:sp>
        <p:nvSpPr>
          <p:cNvPr id="405" name="CustomShape 3"/>
          <p:cNvSpPr/>
          <p:nvPr/>
        </p:nvSpPr>
        <p:spPr>
          <a:xfrm>
            <a:off x="3850560" y="9428760"/>
            <a:ext cx="2937600" cy="488520"/>
          </a:xfrm>
          <a:prstGeom prst="rect">
            <a:avLst/>
          </a:prstGeom>
          <a:noFill/>
          <a:ln>
            <a:noFill/>
          </a:ln>
        </p:spPr>
        <p:style>
          <a:lnRef idx="0"/>
          <a:fillRef idx="0"/>
          <a:effectRef idx="0"/>
          <a:fontRef idx="minor"/>
        </p:style>
        <p:txBody>
          <a:bodyPr lIns="95400" rIns="95400" tIns="47880" bIns="47880" anchor="b">
            <a:noAutofit/>
          </a:bodyPr>
          <a:p>
            <a:pPr algn="r">
              <a:lnSpc>
                <a:spcPct val="100000"/>
              </a:lnSpc>
            </a:pPr>
            <a:fld id="{E9578C96-ACD5-47CD-94C0-ABD50867602A}" type="slidenum">
              <a:rPr b="0" lang="de-DE" sz="1300" spc="-1" strike="noStrike">
                <a:solidFill>
                  <a:srgbClr val="000000"/>
                </a:solidFill>
                <a:latin typeface="+mn-lt"/>
                <a:ea typeface="+mn-ea"/>
              </a:rPr>
              <a:t>&lt;number&gt;</a:t>
            </a:fld>
            <a:endParaRPr b="0" lang="en-US" sz="13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1240" cy="685008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581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81BE2B08-6646-408F-BE60-EDBF34FBC168}"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2" name="CustomShape 3"/>
          <p:cNvSpPr/>
          <p:nvPr/>
        </p:nvSpPr>
        <p:spPr>
          <a:xfrm>
            <a:off x="912240" y="1268280"/>
            <a:ext cx="9208080" cy="36144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52080" cy="561960"/>
          </a:xfrm>
          <a:prstGeom prst="rect">
            <a:avLst/>
          </a:prstGeom>
          <a:ln>
            <a:noFill/>
          </a:ln>
        </p:spPr>
      </p:pic>
      <p:pic>
        <p:nvPicPr>
          <p:cNvPr id="4" name="Grafik 2" descr=""/>
          <p:cNvPicPr/>
          <p:nvPr/>
        </p:nvPicPr>
        <p:blipFill>
          <a:blip r:embed="rId3"/>
          <a:stretch/>
        </p:blipFill>
        <p:spPr>
          <a:xfrm>
            <a:off x="7430400" y="134640"/>
            <a:ext cx="3697920" cy="514080"/>
          </a:xfrm>
          <a:prstGeom prst="rect">
            <a:avLst/>
          </a:prstGeom>
          <a:ln>
            <a:noFill/>
          </a:ln>
        </p:spPr>
      </p:pic>
      <p:sp>
        <p:nvSpPr>
          <p:cNvPr id="5" name="CustomShape 4"/>
          <p:cNvSpPr/>
          <p:nvPr/>
        </p:nvSpPr>
        <p:spPr>
          <a:xfrm>
            <a:off x="912240" y="1268280"/>
            <a:ext cx="9208080" cy="361440"/>
          </a:xfrm>
          <a:prstGeom prst="rect">
            <a:avLst/>
          </a:prstGeom>
          <a:noFill/>
          <a:ln>
            <a:noFill/>
          </a:ln>
        </p:spPr>
        <p:style>
          <a:lnRef idx="0"/>
          <a:fillRef idx="0"/>
          <a:effectRef idx="0"/>
          <a:fontRef idx="minor"/>
        </p:style>
      </p:sp>
      <p:sp>
        <p:nvSpPr>
          <p:cNvPr id="6" name="CustomShape 5"/>
          <p:cNvSpPr/>
          <p:nvPr/>
        </p:nvSpPr>
        <p:spPr>
          <a:xfrm>
            <a:off x="11444760" y="0"/>
            <a:ext cx="741240" cy="685008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831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41240" cy="685008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581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FC2CA762-DF42-4F13-B9B6-B02BD5577CBC}"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48" name="CustomShape 3"/>
          <p:cNvSpPr/>
          <p:nvPr/>
        </p:nvSpPr>
        <p:spPr>
          <a:xfrm>
            <a:off x="912240" y="1268280"/>
            <a:ext cx="9208080" cy="36144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52080" cy="561960"/>
          </a:xfrm>
          <a:prstGeom prst="rect">
            <a:avLst/>
          </a:prstGeom>
          <a:ln>
            <a:noFill/>
          </a:ln>
        </p:spPr>
      </p:pic>
      <p:pic>
        <p:nvPicPr>
          <p:cNvPr id="50" name="Grafik 2" descr=""/>
          <p:cNvPicPr/>
          <p:nvPr/>
        </p:nvPicPr>
        <p:blipFill>
          <a:blip r:embed="rId3"/>
          <a:stretch/>
        </p:blipFill>
        <p:spPr>
          <a:xfrm>
            <a:off x="7430400" y="134640"/>
            <a:ext cx="3697920" cy="514080"/>
          </a:xfrm>
          <a:prstGeom prst="rect">
            <a:avLst/>
          </a:prstGeom>
          <a:ln>
            <a:noFill/>
          </a:ln>
        </p:spPr>
      </p:pic>
      <p:sp>
        <p:nvSpPr>
          <p:cNvPr id="51" name="CustomShape 4"/>
          <p:cNvSpPr/>
          <p:nvPr/>
        </p:nvSpPr>
        <p:spPr>
          <a:xfrm>
            <a:off x="11444760" y="0"/>
            <a:ext cx="741240" cy="685008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581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40CCD94E-70FA-4AC9-B0B9-01BF6253FC09}"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53" name="CustomShape 6"/>
          <p:cNvSpPr/>
          <p:nvPr/>
        </p:nvSpPr>
        <p:spPr>
          <a:xfrm>
            <a:off x="0" y="6642720"/>
            <a:ext cx="121831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1240" cy="6850080"/>
          </a:xfrm>
          <a:prstGeom prst="rect">
            <a:avLst/>
          </a:prstGeom>
          <a:solidFill>
            <a:srgbClr val="000000">
              <a:alpha val="10000"/>
            </a:srgbClr>
          </a:solidFill>
          <a:ln>
            <a:noFill/>
          </a:ln>
        </p:spPr>
        <p:style>
          <a:lnRef idx="0"/>
          <a:fillRef idx="0"/>
          <a:effectRef idx="0"/>
          <a:fontRef idx="minor"/>
        </p:style>
      </p:sp>
      <p:sp>
        <p:nvSpPr>
          <p:cNvPr id="93" name="CustomShape 2"/>
          <p:cNvSpPr/>
          <p:nvPr/>
        </p:nvSpPr>
        <p:spPr>
          <a:xfrm>
            <a:off x="11438640" y="6453360"/>
            <a:ext cx="7581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1BB40CA0-2DE5-48E5-A87A-658767250265}"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4" name="CustomShape 3"/>
          <p:cNvSpPr/>
          <p:nvPr/>
        </p:nvSpPr>
        <p:spPr>
          <a:xfrm>
            <a:off x="912240" y="1268280"/>
            <a:ext cx="9208080" cy="361440"/>
          </a:xfrm>
          <a:prstGeom prst="rect">
            <a:avLst/>
          </a:prstGeom>
          <a:noFill/>
          <a:ln>
            <a:noFill/>
          </a:ln>
        </p:spPr>
        <p:style>
          <a:lnRef idx="0"/>
          <a:fillRef idx="0"/>
          <a:effectRef idx="0"/>
          <a:fontRef idx="minor"/>
        </p:style>
      </p:sp>
      <p:pic>
        <p:nvPicPr>
          <p:cNvPr id="95" name="Picture 19" descr="Logo_TUC_de_RGB"/>
          <p:cNvPicPr/>
          <p:nvPr/>
        </p:nvPicPr>
        <p:blipFill>
          <a:blip r:embed="rId2"/>
          <a:stretch/>
        </p:blipFill>
        <p:spPr>
          <a:xfrm>
            <a:off x="0" y="0"/>
            <a:ext cx="3052080" cy="561960"/>
          </a:xfrm>
          <a:prstGeom prst="rect">
            <a:avLst/>
          </a:prstGeom>
          <a:ln>
            <a:noFill/>
          </a:ln>
        </p:spPr>
      </p:pic>
      <p:pic>
        <p:nvPicPr>
          <p:cNvPr id="96" name="Grafik 2" descr=""/>
          <p:cNvPicPr/>
          <p:nvPr/>
        </p:nvPicPr>
        <p:blipFill>
          <a:blip r:embed="rId3"/>
          <a:stretch/>
        </p:blipFill>
        <p:spPr>
          <a:xfrm>
            <a:off x="7430400" y="134640"/>
            <a:ext cx="3697920" cy="514080"/>
          </a:xfrm>
          <a:prstGeom prst="rect">
            <a:avLst/>
          </a:prstGeom>
          <a:ln>
            <a:noFill/>
          </a:ln>
        </p:spPr>
      </p:pic>
      <p:sp>
        <p:nvSpPr>
          <p:cNvPr id="97" name="CustomShape 4"/>
          <p:cNvSpPr/>
          <p:nvPr/>
        </p:nvSpPr>
        <p:spPr>
          <a:xfrm>
            <a:off x="11444760" y="0"/>
            <a:ext cx="741240" cy="6850080"/>
          </a:xfrm>
          <a:prstGeom prst="rect">
            <a:avLst/>
          </a:prstGeom>
          <a:solidFill>
            <a:srgbClr val="000000">
              <a:alpha val="10000"/>
            </a:srgbClr>
          </a:solidFill>
          <a:ln>
            <a:noFill/>
          </a:ln>
        </p:spPr>
        <p:style>
          <a:lnRef idx="0"/>
          <a:fillRef idx="0"/>
          <a:effectRef idx="0"/>
          <a:fontRef idx="minor"/>
        </p:style>
      </p:sp>
      <p:sp>
        <p:nvSpPr>
          <p:cNvPr id="98" name="CustomShape 5"/>
          <p:cNvSpPr/>
          <p:nvPr/>
        </p:nvSpPr>
        <p:spPr>
          <a:xfrm>
            <a:off x="11438640" y="6453360"/>
            <a:ext cx="7581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AA2CF847-ECD0-4AB0-92CC-AEDDD09AB356}"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9" name="CustomShape 6"/>
          <p:cNvSpPr/>
          <p:nvPr/>
        </p:nvSpPr>
        <p:spPr>
          <a:xfrm>
            <a:off x="0" y="6642720"/>
            <a:ext cx="121831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00"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1"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1240" cy="6850080"/>
          </a:xfrm>
          <a:prstGeom prst="rect">
            <a:avLst/>
          </a:prstGeom>
          <a:solidFill>
            <a:srgbClr val="000000">
              <a:alpha val="10000"/>
            </a:srgbClr>
          </a:solidFill>
          <a:ln>
            <a:noFill/>
          </a:ln>
        </p:spPr>
        <p:style>
          <a:lnRef idx="0"/>
          <a:fillRef idx="0"/>
          <a:effectRef idx="0"/>
          <a:fontRef idx="minor"/>
        </p:style>
      </p:sp>
      <p:sp>
        <p:nvSpPr>
          <p:cNvPr id="139" name="CustomShape 2"/>
          <p:cNvSpPr/>
          <p:nvPr/>
        </p:nvSpPr>
        <p:spPr>
          <a:xfrm>
            <a:off x="11438640" y="6453360"/>
            <a:ext cx="7581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ED536CFA-93DE-483F-BD5F-E6E7458A33D1}"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0" name="CustomShape 3"/>
          <p:cNvSpPr/>
          <p:nvPr/>
        </p:nvSpPr>
        <p:spPr>
          <a:xfrm>
            <a:off x="912240" y="1268280"/>
            <a:ext cx="9208080" cy="361440"/>
          </a:xfrm>
          <a:prstGeom prst="rect">
            <a:avLst/>
          </a:prstGeom>
          <a:noFill/>
          <a:ln>
            <a:noFill/>
          </a:ln>
        </p:spPr>
        <p:style>
          <a:lnRef idx="0"/>
          <a:fillRef idx="0"/>
          <a:effectRef idx="0"/>
          <a:fontRef idx="minor"/>
        </p:style>
      </p:sp>
      <p:pic>
        <p:nvPicPr>
          <p:cNvPr id="141" name="Picture 19" descr="Logo_TUC_de_RGB"/>
          <p:cNvPicPr/>
          <p:nvPr/>
        </p:nvPicPr>
        <p:blipFill>
          <a:blip r:embed="rId2"/>
          <a:stretch/>
        </p:blipFill>
        <p:spPr>
          <a:xfrm>
            <a:off x="0" y="0"/>
            <a:ext cx="3052080" cy="561960"/>
          </a:xfrm>
          <a:prstGeom prst="rect">
            <a:avLst/>
          </a:prstGeom>
          <a:ln>
            <a:noFill/>
          </a:ln>
        </p:spPr>
      </p:pic>
      <p:pic>
        <p:nvPicPr>
          <p:cNvPr id="142" name="Grafik 2" descr=""/>
          <p:cNvPicPr/>
          <p:nvPr/>
        </p:nvPicPr>
        <p:blipFill>
          <a:blip r:embed="rId3"/>
          <a:stretch/>
        </p:blipFill>
        <p:spPr>
          <a:xfrm>
            <a:off x="7430400" y="134640"/>
            <a:ext cx="3697920" cy="514080"/>
          </a:xfrm>
          <a:prstGeom prst="rect">
            <a:avLst/>
          </a:prstGeom>
          <a:ln>
            <a:noFill/>
          </a:ln>
        </p:spPr>
      </p:pic>
      <p:sp>
        <p:nvSpPr>
          <p:cNvPr id="143" name="CustomShape 4"/>
          <p:cNvSpPr/>
          <p:nvPr/>
        </p:nvSpPr>
        <p:spPr>
          <a:xfrm>
            <a:off x="11444760" y="0"/>
            <a:ext cx="741240" cy="6850080"/>
          </a:xfrm>
          <a:prstGeom prst="rect">
            <a:avLst/>
          </a:prstGeom>
          <a:solidFill>
            <a:srgbClr val="000000">
              <a:alpha val="10000"/>
            </a:srgbClr>
          </a:solidFill>
          <a:ln>
            <a:noFill/>
          </a:ln>
        </p:spPr>
        <p:style>
          <a:lnRef idx="0"/>
          <a:fillRef idx="0"/>
          <a:effectRef idx="0"/>
          <a:fontRef idx="minor"/>
        </p:style>
      </p:sp>
      <p:sp>
        <p:nvSpPr>
          <p:cNvPr id="144" name="CustomShape 5"/>
          <p:cNvSpPr/>
          <p:nvPr/>
        </p:nvSpPr>
        <p:spPr>
          <a:xfrm>
            <a:off x="11438640" y="6453360"/>
            <a:ext cx="7581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69FF077F-EEDF-4729-8179-6BC8E05931B4}"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5" name="CustomShape 6"/>
          <p:cNvSpPr/>
          <p:nvPr/>
        </p:nvSpPr>
        <p:spPr>
          <a:xfrm>
            <a:off x="0" y="6642720"/>
            <a:ext cx="121831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46"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47"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www.overshootday.org/newsroom/past-earth-overshoot-days/" TargetMode="External"/><Relationship Id="rId2" Type="http://schemas.openxmlformats.org/officeDocument/2006/relationships/chart" Target="../charts/chart2.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hyperlink" Target="https://www.flickr.com/photos/96649248@N00/43867280734" TargetMode="External"/><Relationship Id="rId4" Type="http://schemas.openxmlformats.org/officeDocument/2006/relationships/hyperlink" Target="https://www.creativecommons.org/licenses/by-nc-nd/2.0/" TargetMode="External"/><Relationship Id="rId5" Type="http://schemas.openxmlformats.org/officeDocument/2006/relationships/hyperlink" Target="https://flic.kr/p/aKXw2F" TargetMode="External"/><Relationship Id="rId6" Type="http://schemas.openxmlformats.org/officeDocument/2006/relationships/hyperlink" Target="https://creativecommons.org/licenses/by-sa/2.0/" TargetMode="External"/><Relationship Id="rId7"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s://climateactiontracker.org/documents/999/CAT_2021-11_PublicData_EmissionsPathways.xlsx" TargetMode="External"/><Relationship Id="rId2" Type="http://schemas.openxmlformats.org/officeDocument/2006/relationships/image" Target="../media/image17.wmf"/><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8.wmf"/><Relationship Id="rId2" Type="http://schemas.openxmlformats.org/officeDocument/2006/relationships/hyperlink" Target="https://climateactiontracker.org/documents/999/CAT_2021-11_PublicData_EmissionsPathways.xlsx"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www.youtube.com/watch?v=TMrtLsQbaok" TargetMode="External"/><Relationship Id="rId2" Type="http://schemas.openxmlformats.org/officeDocument/2006/relationships/hyperlink" Target="https://insightmaker.com/insight/1954/The-World3-Model-Classic-World-Simulation" TargetMode="External"/><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hyperlink" Target="https://www.footprintcalculator.org/" TargetMode="External"/><Relationship Id="rId2" Type="http://schemas.openxmlformats.org/officeDocument/2006/relationships/hyperlink" Target="https://www.footprintcalculator.org/" TargetMode="External"/><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hyperlink" Target="https://www.tu-clausthal.de/en/university/about-us" TargetMode="Externa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3.xml"/><Relationship Id="rId5"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27.jpeg"/><Relationship Id="rId3" Type="http://schemas.openxmlformats.org/officeDocument/2006/relationships/image" Target="../media/image28.png"/><Relationship Id="rId4"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hyperlink" Target="https://insightmaker.com/insight/1954/The-World3-Model-Classic-World-Simulation" TargetMode="External"/><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527400" y="1412640"/>
            <a:ext cx="10361160" cy="114768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latin typeface="Arial"/>
            </a:endParaRPr>
          </a:p>
        </p:txBody>
      </p:sp>
      <p:sp>
        <p:nvSpPr>
          <p:cNvPr id="191" name="CustomShape 2"/>
          <p:cNvSpPr/>
          <p:nvPr/>
        </p:nvSpPr>
        <p:spPr>
          <a:xfrm>
            <a:off x="527400" y="2852640"/>
            <a:ext cx="10361160" cy="23684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1: Introduction to the Circular Economy</a:t>
            </a:r>
            <a:endParaRPr b="0" lang="en-US" sz="2400" spc="-1" strike="noStrike">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Part 1</a:t>
            </a: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The Limits to Growth – 1972 / 2004 </a:t>
            </a:r>
            <a:endParaRPr b="0" lang="en-US" sz="2400" spc="-1" strike="noStrike">
              <a:latin typeface="Arial"/>
            </a:endParaRPr>
          </a:p>
        </p:txBody>
      </p:sp>
      <p:sp>
        <p:nvSpPr>
          <p:cNvPr id="216" name="CustomShape 2"/>
          <p:cNvSpPr/>
          <p:nvPr/>
        </p:nvSpPr>
        <p:spPr>
          <a:xfrm>
            <a:off x="335520" y="1268640"/>
            <a:ext cx="10745280" cy="50328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217" name="Grafik 4" descr=""/>
          <p:cNvPicPr/>
          <p:nvPr/>
        </p:nvPicPr>
        <p:blipFill>
          <a:blip r:embed="rId1"/>
          <a:stretch/>
        </p:blipFill>
        <p:spPr>
          <a:xfrm>
            <a:off x="1128960" y="1847520"/>
            <a:ext cx="4959000" cy="3566520"/>
          </a:xfrm>
          <a:prstGeom prst="rect">
            <a:avLst/>
          </a:prstGeom>
          <a:ln>
            <a:noFill/>
          </a:ln>
        </p:spPr>
      </p:pic>
      <p:pic>
        <p:nvPicPr>
          <p:cNvPr id="218" name="Grafik 4" descr=""/>
          <p:cNvPicPr/>
          <p:nvPr/>
        </p:nvPicPr>
        <p:blipFill>
          <a:blip r:embed="rId2"/>
          <a:stretch/>
        </p:blipFill>
        <p:spPr>
          <a:xfrm>
            <a:off x="6732360" y="1434960"/>
            <a:ext cx="3467520" cy="440496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Resource Consumption </a:t>
            </a:r>
            <a:endParaRPr b="0" lang="en-US" sz="2400" spc="-1" strike="noStrike">
              <a:latin typeface="Arial"/>
            </a:endParaRPr>
          </a:p>
        </p:txBody>
      </p:sp>
      <p:sp>
        <p:nvSpPr>
          <p:cNvPr id="220" name="CustomShape 2"/>
          <p:cNvSpPr/>
          <p:nvPr/>
        </p:nvSpPr>
        <p:spPr>
          <a:xfrm>
            <a:off x="263520" y="6411600"/>
            <a:ext cx="64728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Figure adapted from </a:t>
            </a:r>
            <a:r>
              <a:rPr b="0" lang="de-DE" sz="900" spc="-1" strike="noStrike" u="sng">
                <a:solidFill>
                  <a:srgbClr val="0000ff"/>
                </a:solidFill>
                <a:uFillTx/>
                <a:latin typeface="Roboto"/>
                <a:ea typeface="Roboto"/>
                <a:hlinkClick r:id="rId1"/>
              </a:rPr>
              <a:t>https://www.overshootday.org/newsroom/past-earth-overshoot-days/</a:t>
            </a:r>
            <a:endParaRPr b="0" lang="en-US" sz="900" spc="-1" strike="noStrike">
              <a:latin typeface="Arial"/>
            </a:endParaRPr>
          </a:p>
        </p:txBody>
      </p:sp>
      <p:graphicFrame>
        <p:nvGraphicFramePr>
          <p:cNvPr id="221" name=""/>
          <p:cNvGraphicFramePr/>
          <p:nvPr/>
        </p:nvGraphicFramePr>
        <p:xfrm>
          <a:off x="764280" y="1828800"/>
          <a:ext cx="10220400" cy="4399560"/>
        </p:xfrm>
        <a:graphic>
          <a:graphicData uri="http://schemas.openxmlformats.org/drawingml/2006/chart">
            <c:chart xmlns:c="http://schemas.openxmlformats.org/drawingml/2006/chart" xmlns:r="http://schemas.openxmlformats.org/officeDocument/2006/relationships" r:id="rId2"/>
          </a:graphicData>
        </a:graphic>
      </p:graphicFrame>
      <p:sp>
        <p:nvSpPr>
          <p:cNvPr id="222" name="CustomShape 3"/>
          <p:cNvSpPr/>
          <p:nvPr/>
        </p:nvSpPr>
        <p:spPr>
          <a:xfrm>
            <a:off x="421200" y="1878480"/>
            <a:ext cx="681480" cy="1746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December</a:t>
            </a:r>
            <a:endParaRPr b="0" lang="en-US" sz="600" spc="-1" strike="noStrike">
              <a:latin typeface="Arial"/>
            </a:endParaRPr>
          </a:p>
        </p:txBody>
      </p:sp>
      <p:sp>
        <p:nvSpPr>
          <p:cNvPr id="223" name="CustomShape 4"/>
          <p:cNvSpPr/>
          <p:nvPr/>
        </p:nvSpPr>
        <p:spPr>
          <a:xfrm>
            <a:off x="421560" y="2130840"/>
            <a:ext cx="681480" cy="1746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November</a:t>
            </a:r>
            <a:endParaRPr b="0" lang="en-US" sz="600" spc="-1" strike="noStrike">
              <a:latin typeface="Arial"/>
            </a:endParaRPr>
          </a:p>
        </p:txBody>
      </p:sp>
      <p:sp>
        <p:nvSpPr>
          <p:cNvPr id="224" name="CustomShape 5"/>
          <p:cNvSpPr/>
          <p:nvPr/>
        </p:nvSpPr>
        <p:spPr>
          <a:xfrm>
            <a:off x="421920" y="5011200"/>
            <a:ext cx="681480" cy="1746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January</a:t>
            </a:r>
            <a:endParaRPr b="0" lang="en-US" sz="600" spc="-1" strike="noStrike">
              <a:latin typeface="Arial"/>
            </a:endParaRPr>
          </a:p>
        </p:txBody>
      </p:sp>
      <p:sp>
        <p:nvSpPr>
          <p:cNvPr id="225" name="CustomShape 6"/>
          <p:cNvSpPr/>
          <p:nvPr/>
        </p:nvSpPr>
        <p:spPr>
          <a:xfrm>
            <a:off x="422280" y="4723560"/>
            <a:ext cx="681480" cy="1746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February</a:t>
            </a:r>
            <a:endParaRPr b="0" lang="en-US" sz="600" spc="-1" strike="noStrike">
              <a:latin typeface="Arial"/>
            </a:endParaRPr>
          </a:p>
        </p:txBody>
      </p:sp>
      <p:sp>
        <p:nvSpPr>
          <p:cNvPr id="226" name="CustomShape 7"/>
          <p:cNvSpPr/>
          <p:nvPr/>
        </p:nvSpPr>
        <p:spPr>
          <a:xfrm>
            <a:off x="422640" y="4435920"/>
            <a:ext cx="681480" cy="1746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March</a:t>
            </a:r>
            <a:endParaRPr b="0" lang="en-US" sz="600" spc="-1" strike="noStrike">
              <a:latin typeface="Arial"/>
            </a:endParaRPr>
          </a:p>
        </p:txBody>
      </p:sp>
      <p:sp>
        <p:nvSpPr>
          <p:cNvPr id="227" name="CustomShape 8"/>
          <p:cNvSpPr/>
          <p:nvPr/>
        </p:nvSpPr>
        <p:spPr>
          <a:xfrm>
            <a:off x="421200" y="4128480"/>
            <a:ext cx="681480" cy="1746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April</a:t>
            </a:r>
            <a:endParaRPr b="0" lang="en-US" sz="600" spc="-1" strike="noStrike">
              <a:latin typeface="Arial"/>
            </a:endParaRPr>
          </a:p>
        </p:txBody>
      </p:sp>
      <p:sp>
        <p:nvSpPr>
          <p:cNvPr id="228" name="CustomShape 9"/>
          <p:cNvSpPr/>
          <p:nvPr/>
        </p:nvSpPr>
        <p:spPr>
          <a:xfrm>
            <a:off x="421200" y="3850200"/>
            <a:ext cx="681480" cy="1746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May</a:t>
            </a:r>
            <a:endParaRPr b="0" lang="en-US" sz="600" spc="-1" strike="noStrike">
              <a:latin typeface="Arial"/>
            </a:endParaRPr>
          </a:p>
        </p:txBody>
      </p:sp>
      <p:sp>
        <p:nvSpPr>
          <p:cNvPr id="229" name="CustomShape 10"/>
          <p:cNvSpPr/>
          <p:nvPr/>
        </p:nvSpPr>
        <p:spPr>
          <a:xfrm>
            <a:off x="421200" y="3550680"/>
            <a:ext cx="681480" cy="1746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June</a:t>
            </a:r>
            <a:endParaRPr b="0" lang="en-US" sz="600" spc="-1" strike="noStrike">
              <a:latin typeface="Arial"/>
            </a:endParaRPr>
          </a:p>
        </p:txBody>
      </p:sp>
      <p:sp>
        <p:nvSpPr>
          <p:cNvPr id="230" name="CustomShape 11"/>
          <p:cNvSpPr/>
          <p:nvPr/>
        </p:nvSpPr>
        <p:spPr>
          <a:xfrm>
            <a:off x="424080" y="3249360"/>
            <a:ext cx="681480" cy="1746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July</a:t>
            </a:r>
            <a:endParaRPr b="0" lang="en-US" sz="600" spc="-1" strike="noStrike">
              <a:latin typeface="Arial"/>
            </a:endParaRPr>
          </a:p>
        </p:txBody>
      </p:sp>
      <p:sp>
        <p:nvSpPr>
          <p:cNvPr id="231" name="CustomShape 12"/>
          <p:cNvSpPr/>
          <p:nvPr/>
        </p:nvSpPr>
        <p:spPr>
          <a:xfrm>
            <a:off x="424440" y="2961720"/>
            <a:ext cx="681480" cy="1746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August</a:t>
            </a:r>
            <a:endParaRPr b="0" lang="en-US" sz="600" spc="-1" strike="noStrike">
              <a:latin typeface="Arial"/>
            </a:endParaRPr>
          </a:p>
        </p:txBody>
      </p:sp>
      <p:sp>
        <p:nvSpPr>
          <p:cNvPr id="232" name="CustomShape 13"/>
          <p:cNvSpPr/>
          <p:nvPr/>
        </p:nvSpPr>
        <p:spPr>
          <a:xfrm>
            <a:off x="424800" y="2674080"/>
            <a:ext cx="681480" cy="1746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September</a:t>
            </a:r>
            <a:endParaRPr b="0" lang="en-US" sz="600" spc="-1" strike="noStrike">
              <a:latin typeface="Arial"/>
            </a:endParaRPr>
          </a:p>
        </p:txBody>
      </p:sp>
      <p:sp>
        <p:nvSpPr>
          <p:cNvPr id="233" name="CustomShape 14"/>
          <p:cNvSpPr/>
          <p:nvPr/>
        </p:nvSpPr>
        <p:spPr>
          <a:xfrm>
            <a:off x="425160" y="2386440"/>
            <a:ext cx="681480" cy="1746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October</a:t>
            </a:r>
            <a:endParaRPr b="0" lang="en-US" sz="600" spc="-1" strike="noStrike">
              <a:latin typeface="Arial"/>
            </a:endParaRPr>
          </a:p>
        </p:txBody>
      </p:sp>
      <p:pic>
        <p:nvPicPr>
          <p:cNvPr id="234" name="" descr=""/>
          <p:cNvPicPr/>
          <p:nvPr/>
        </p:nvPicPr>
        <p:blipFill>
          <a:blip r:embed="rId3"/>
          <a:stretch/>
        </p:blipFill>
        <p:spPr>
          <a:xfrm>
            <a:off x="9829800" y="1229040"/>
            <a:ext cx="814320" cy="496440"/>
          </a:xfrm>
          <a:prstGeom prst="rect">
            <a:avLst/>
          </a:prstGeom>
          <a:ln>
            <a:noFill/>
          </a:ln>
        </p:spPr>
      </p:pic>
      <p:pic>
        <p:nvPicPr>
          <p:cNvPr id="235" name="" descr=""/>
          <p:cNvPicPr/>
          <p:nvPr/>
        </p:nvPicPr>
        <p:blipFill>
          <a:blip r:embed="rId4"/>
          <a:srcRect l="0" t="0" r="44147" b="0"/>
          <a:stretch/>
        </p:blipFill>
        <p:spPr>
          <a:xfrm>
            <a:off x="1143000" y="1229040"/>
            <a:ext cx="452520" cy="496440"/>
          </a:xfrm>
          <a:prstGeom prst="rect">
            <a:avLst/>
          </a:prstGeom>
          <a:ln>
            <a:noFill/>
          </a:ln>
        </p:spPr>
      </p:pic>
      <p:sp>
        <p:nvSpPr>
          <p:cNvPr id="236" name="CustomShape 15"/>
          <p:cNvSpPr/>
          <p:nvPr/>
        </p:nvSpPr>
        <p:spPr>
          <a:xfrm>
            <a:off x="1071000" y="1648800"/>
            <a:ext cx="754920" cy="22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900" spc="-1" strike="noStrike">
                <a:solidFill>
                  <a:srgbClr val="000000"/>
                </a:solidFill>
                <a:latin typeface="DejaVu Sans"/>
                <a:ea typeface="DejaVu Sans"/>
              </a:rPr>
              <a:t>1 Earth</a:t>
            </a:r>
            <a:endParaRPr b="0" lang="en-US" sz="900" spc="-1" strike="noStrike">
              <a:latin typeface="Arial"/>
            </a:endParaRPr>
          </a:p>
        </p:txBody>
      </p:sp>
      <p:sp>
        <p:nvSpPr>
          <p:cNvPr id="237" name="CustomShape 16"/>
          <p:cNvSpPr/>
          <p:nvPr/>
        </p:nvSpPr>
        <p:spPr>
          <a:xfrm>
            <a:off x="9963000" y="1648800"/>
            <a:ext cx="776880" cy="354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900" spc="-1" strike="noStrike">
                <a:solidFill>
                  <a:srgbClr val="000000"/>
                </a:solidFill>
                <a:latin typeface="DejaVu Sans"/>
                <a:ea typeface="DejaVu Sans"/>
              </a:rPr>
              <a:t>1.7 Earths</a:t>
            </a:r>
            <a:endParaRPr b="0" lang="en-US" sz="900" spc="-1" strike="noStrike">
              <a:latin typeface="Arial"/>
            </a:endParaRPr>
          </a:p>
        </p:txBody>
      </p:sp>
      <p:sp>
        <p:nvSpPr>
          <p:cNvPr id="238" name="CustomShape 17"/>
          <p:cNvSpPr/>
          <p:nvPr/>
        </p:nvSpPr>
        <p:spPr>
          <a:xfrm>
            <a:off x="335520" y="1340640"/>
            <a:ext cx="10745280" cy="4960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600" spc="-1" strike="noStrike">
                <a:solidFill>
                  <a:srgbClr val="000000"/>
                </a:solidFill>
                <a:latin typeface="DejaVu Sans"/>
                <a:ea typeface="DejaVu Sans"/>
              </a:rPr>
              <a:t>Earth Overshoot Day </a:t>
            </a:r>
            <a:endParaRPr b="0" lang="en-US" sz="1600" spc="-1" strike="noStrike">
              <a:latin typeface="Arial"/>
            </a:endParaRPr>
          </a:p>
          <a:p>
            <a:pPr algn="ctr">
              <a:lnSpc>
                <a:spcPct val="100000"/>
              </a:lnSpc>
            </a:pPr>
            <a:r>
              <a:rPr b="0" lang="en-US" sz="1600" spc="-1" strike="noStrike">
                <a:solidFill>
                  <a:srgbClr val="000000"/>
                </a:solidFill>
                <a:latin typeface="DejaVu Sans"/>
                <a:ea typeface="DejaVu Sans"/>
              </a:rPr>
              <a:t>1970-2021</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Pollution </a:t>
            </a:r>
            <a:endParaRPr b="0" lang="en-US" sz="2400" spc="-1" strike="noStrike">
              <a:latin typeface="Arial"/>
            </a:endParaRPr>
          </a:p>
        </p:txBody>
      </p:sp>
      <p:pic>
        <p:nvPicPr>
          <p:cNvPr id="240" name="" descr=""/>
          <p:cNvPicPr/>
          <p:nvPr/>
        </p:nvPicPr>
        <p:blipFill>
          <a:blip r:embed="rId1"/>
          <a:stretch/>
        </p:blipFill>
        <p:spPr>
          <a:xfrm>
            <a:off x="6035040" y="2661120"/>
            <a:ext cx="4950000" cy="3276720"/>
          </a:xfrm>
          <a:prstGeom prst="rect">
            <a:avLst/>
          </a:prstGeom>
          <a:ln>
            <a:noFill/>
          </a:ln>
        </p:spPr>
      </p:pic>
      <p:pic>
        <p:nvPicPr>
          <p:cNvPr id="241" name="" descr=""/>
          <p:cNvPicPr/>
          <p:nvPr/>
        </p:nvPicPr>
        <p:blipFill>
          <a:blip r:embed="rId2"/>
          <a:stretch/>
        </p:blipFill>
        <p:spPr>
          <a:xfrm>
            <a:off x="549000" y="1371600"/>
            <a:ext cx="5114520" cy="3834720"/>
          </a:xfrm>
          <a:prstGeom prst="rect">
            <a:avLst/>
          </a:prstGeom>
          <a:ln>
            <a:noFill/>
          </a:ln>
        </p:spPr>
      </p:pic>
      <p:sp>
        <p:nvSpPr>
          <p:cNvPr id="242" name="CustomShape 2"/>
          <p:cNvSpPr/>
          <p:nvPr/>
        </p:nvSpPr>
        <p:spPr>
          <a:xfrm>
            <a:off x="263520" y="6267600"/>
            <a:ext cx="109357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1. "Landfill at Upernavik" by ulalume – </a:t>
            </a:r>
            <a:r>
              <a:rPr b="0" lang="de-DE" sz="900" spc="-1" strike="noStrike" u="sng">
                <a:solidFill>
                  <a:srgbClr val="0000ff"/>
                </a:solidFill>
                <a:uFillTx/>
                <a:latin typeface="Roboto"/>
                <a:ea typeface="Roboto"/>
                <a:hlinkClick r:id="rId3"/>
              </a:rPr>
              <a:t>https://www.flickr.com/photos/96649248@N00/43867280734</a:t>
            </a:r>
            <a:r>
              <a:rPr b="0" lang="de-DE" sz="900" spc="-1" strike="noStrike">
                <a:solidFill>
                  <a:srgbClr val="a6a6a6"/>
                </a:solidFill>
                <a:latin typeface="Roboto"/>
                <a:ea typeface="Roboto"/>
              </a:rPr>
              <a:t> – CC BY-NC-ND 2.0 (</a:t>
            </a:r>
            <a:r>
              <a:rPr b="0" lang="de-DE" sz="900" spc="-1" strike="noStrike" u="sng">
                <a:solidFill>
                  <a:srgbClr val="0000ff"/>
                </a:solidFill>
                <a:uFillTx/>
                <a:latin typeface="Roboto"/>
                <a:ea typeface="Roboto"/>
                <a:hlinkClick r:id="rId4"/>
              </a:rPr>
              <a:t>https://www.creativecommons.org/licenses/by-nc-nd/2.0/</a:t>
            </a:r>
            <a:r>
              <a:rPr b="0" lang="de-DE" sz="900" spc="-1" strike="noStrike">
                <a:solidFill>
                  <a:srgbClr val="a6a6a6"/>
                </a:solidFill>
                <a:latin typeface="Roboto"/>
                <a:ea typeface="Roboto"/>
              </a:rPr>
              <a:t>).</a:t>
            </a:r>
            <a:endParaRPr b="0" lang="en-US" sz="900" spc="-1" strike="noStrike">
              <a:latin typeface="Arial"/>
            </a:endParaRPr>
          </a:p>
          <a:p>
            <a:pPr>
              <a:lnSpc>
                <a:spcPct val="100000"/>
              </a:lnSpc>
            </a:pPr>
            <a:r>
              <a:rPr b="0" lang="de-DE" sz="900" spc="-1" strike="noStrike">
                <a:solidFill>
                  <a:srgbClr val="a6a6a6"/>
                </a:solidFill>
                <a:latin typeface="Roboto"/>
                <a:ea typeface="Roboto"/>
              </a:rPr>
              <a:t>2. Christian Hüpfer – </a:t>
            </a:r>
            <a:r>
              <a:rPr b="0" lang="de-DE" sz="900" spc="-1" strike="noStrike" u="sng">
                <a:solidFill>
                  <a:srgbClr val="0000ff"/>
                </a:solidFill>
                <a:uFillTx/>
                <a:latin typeface="Roboto"/>
                <a:ea typeface="Roboto"/>
                <a:hlinkClick r:id="rId5"/>
              </a:rPr>
              <a:t>https://flic.kr/p/aKXw2F</a:t>
            </a:r>
            <a:r>
              <a:rPr b="0" lang="de-DE" sz="900" spc="-1" strike="noStrike">
                <a:solidFill>
                  <a:srgbClr val="a6a6a6"/>
                </a:solidFill>
                <a:latin typeface="Roboto"/>
                <a:ea typeface="Roboto"/>
              </a:rPr>
              <a:t> – CC BY-SA 2.0 (</a:t>
            </a:r>
            <a:r>
              <a:rPr b="0" lang="de-DE" sz="900" spc="-1" strike="noStrike" u="sng">
                <a:solidFill>
                  <a:srgbClr val="0000ff"/>
                </a:solidFill>
                <a:uFillTx/>
                <a:latin typeface="Roboto"/>
                <a:ea typeface="Roboto"/>
                <a:hlinkClick r:id="rId6"/>
              </a:rPr>
              <a:t>https://creativecommons.org/licenses/by-sa/2.0/</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Global Warming</a:t>
            </a:r>
            <a:endParaRPr b="0" lang="en-US" sz="2400" spc="-1" strike="noStrike">
              <a:latin typeface="Arial"/>
            </a:endParaRPr>
          </a:p>
        </p:txBody>
      </p:sp>
      <p:sp>
        <p:nvSpPr>
          <p:cNvPr id="244" name="CustomShape 2"/>
          <p:cNvSpPr/>
          <p:nvPr/>
        </p:nvSpPr>
        <p:spPr>
          <a:xfrm>
            <a:off x="263520" y="6411600"/>
            <a:ext cx="796284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Graph Recreated from </a:t>
            </a:r>
            <a:r>
              <a:rPr b="0" lang="de-DE" sz="900" spc="-1" strike="noStrike" u="sng">
                <a:solidFill>
                  <a:srgbClr val="0000ff"/>
                </a:solidFill>
                <a:uFillTx/>
                <a:latin typeface="Roboto"/>
                <a:ea typeface="Roboto"/>
                <a:hlinkClick r:id="rId1"/>
              </a:rPr>
              <a:t>https://climateactiontracker.org/documents/999/CAT_2021-11_PublicData_EmissionsPathways.xlsx</a:t>
            </a:r>
            <a:endParaRPr b="0" lang="en-US" sz="900" spc="-1" strike="noStrike">
              <a:latin typeface="Arial"/>
            </a:endParaRPr>
          </a:p>
        </p:txBody>
      </p:sp>
      <p:pic>
        <p:nvPicPr>
          <p:cNvPr id="245" name="" descr=""/>
          <p:cNvPicPr/>
          <p:nvPr/>
        </p:nvPicPr>
        <p:blipFill>
          <a:blip r:embed="rId2"/>
          <a:stretch/>
        </p:blipFill>
        <p:spPr>
          <a:xfrm>
            <a:off x="2023200" y="2032200"/>
            <a:ext cx="6203160" cy="4206960"/>
          </a:xfrm>
          <a:prstGeom prst="rect">
            <a:avLst/>
          </a:prstGeom>
          <a:ln>
            <a:noFill/>
          </a:ln>
        </p:spPr>
      </p:pic>
      <p:sp>
        <p:nvSpPr>
          <p:cNvPr id="246" name="CustomShape 3"/>
          <p:cNvSpPr/>
          <p:nvPr/>
        </p:nvSpPr>
        <p:spPr>
          <a:xfrm>
            <a:off x="335520" y="112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000000"/>
                </a:solidFill>
                <a:latin typeface="DejaVu Sans"/>
                <a:ea typeface="DejaVu Sans"/>
              </a:rPr>
              <a:t>2100 Warming Predictions</a:t>
            </a:r>
            <a:endParaRPr b="0" lang="en-US" sz="2400" spc="-1" strike="noStrike">
              <a:latin typeface="Arial"/>
            </a:endParaRPr>
          </a:p>
        </p:txBody>
      </p:sp>
      <p:sp>
        <p:nvSpPr>
          <p:cNvPr id="247" name="CustomShape 4"/>
          <p:cNvSpPr/>
          <p:nvPr/>
        </p:nvSpPr>
        <p:spPr>
          <a:xfrm>
            <a:off x="-60480" y="1808640"/>
            <a:ext cx="10745280" cy="4960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Emissions and expected warming based on pledges and current policies</a:t>
            </a:r>
            <a:endParaRPr b="0" lang="en-US" sz="1300" spc="-1" strike="noStrike">
              <a:latin typeface="Arial"/>
            </a:endParaRPr>
          </a:p>
        </p:txBody>
      </p:sp>
      <p:sp>
        <p:nvSpPr>
          <p:cNvPr id="248" name="CustomShape 5"/>
          <p:cNvSpPr/>
          <p:nvPr/>
        </p:nvSpPr>
        <p:spPr>
          <a:xfrm>
            <a:off x="335520" y="112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000000"/>
                </a:solidFill>
                <a:latin typeface="DejaVu Sans"/>
                <a:ea typeface="DejaVu Sans"/>
              </a:rPr>
              <a:t>2100 Warming Predictions</a:t>
            </a:r>
            <a:endParaRPr b="0" lang="en-US" sz="2400" spc="-1" strike="noStrike">
              <a:latin typeface="Arial"/>
            </a:endParaRPr>
          </a:p>
        </p:txBody>
      </p:sp>
      <p:sp>
        <p:nvSpPr>
          <p:cNvPr id="249" name="CustomShape 6"/>
          <p:cNvSpPr/>
          <p:nvPr/>
        </p:nvSpPr>
        <p:spPr>
          <a:xfrm rot="16186200">
            <a:off x="-93240" y="3773520"/>
            <a:ext cx="3646440" cy="4960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Global greenhouse gas emissions GtCO2/Year</a:t>
            </a:r>
            <a:endParaRPr b="0" lang="en-US" sz="1300" spc="-1" strike="noStrike">
              <a:latin typeface="Arial"/>
            </a:endParaRPr>
          </a:p>
        </p:txBody>
      </p:sp>
      <p:sp>
        <p:nvSpPr>
          <p:cNvPr id="250" name="CustomShape 7"/>
          <p:cNvSpPr/>
          <p:nvPr/>
        </p:nvSpPr>
        <p:spPr>
          <a:xfrm>
            <a:off x="8291520" y="3673080"/>
            <a:ext cx="3592440" cy="267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004586"/>
                </a:solidFill>
                <a:latin typeface="DejaVu Sans"/>
                <a:ea typeface="DejaVu Sans"/>
              </a:rPr>
              <a:t>Policies &amp; Action (High) +2.9°C</a:t>
            </a:r>
            <a:endParaRPr b="0" lang="en-US" sz="1300" spc="-1" strike="noStrike">
              <a:latin typeface="Arial"/>
            </a:endParaRPr>
          </a:p>
        </p:txBody>
      </p:sp>
      <p:sp>
        <p:nvSpPr>
          <p:cNvPr id="251" name="CustomShape 8"/>
          <p:cNvSpPr/>
          <p:nvPr/>
        </p:nvSpPr>
        <p:spPr>
          <a:xfrm>
            <a:off x="8291520" y="4033080"/>
            <a:ext cx="3592440" cy="267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00a0fc"/>
                </a:solidFill>
                <a:latin typeface="DejaVu Sans"/>
                <a:ea typeface="DejaVu Sans"/>
              </a:rPr>
              <a:t>Policies &amp; Action (Low) +2.5°C</a:t>
            </a:r>
            <a:endParaRPr b="0" lang="en-US" sz="1300" spc="-1" strike="noStrike">
              <a:latin typeface="Arial"/>
            </a:endParaRPr>
          </a:p>
        </p:txBody>
      </p:sp>
      <p:sp>
        <p:nvSpPr>
          <p:cNvPr id="252" name="CustomShape 9"/>
          <p:cNvSpPr/>
          <p:nvPr/>
        </p:nvSpPr>
        <p:spPr>
          <a:xfrm>
            <a:off x="8291520" y="4393080"/>
            <a:ext cx="3592440" cy="267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ffd320"/>
                </a:solidFill>
                <a:latin typeface="DejaVu Sans"/>
                <a:ea typeface="DejaVu Sans"/>
              </a:rPr>
              <a:t>2030 targets only +2.4°C</a:t>
            </a:r>
            <a:endParaRPr b="0" lang="en-US" sz="1300" spc="-1" strike="noStrike">
              <a:latin typeface="Arial"/>
            </a:endParaRPr>
          </a:p>
        </p:txBody>
      </p:sp>
      <p:sp>
        <p:nvSpPr>
          <p:cNvPr id="253" name="CustomShape 10"/>
          <p:cNvSpPr/>
          <p:nvPr/>
        </p:nvSpPr>
        <p:spPr>
          <a:xfrm>
            <a:off x="8291520" y="4753080"/>
            <a:ext cx="3592440" cy="267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579d1c"/>
                </a:solidFill>
                <a:latin typeface="DejaVu Sans"/>
                <a:ea typeface="DejaVu Sans"/>
              </a:rPr>
              <a:t>Pledges &amp; targets +2.1°C</a:t>
            </a:r>
            <a:endParaRPr b="0" lang="en-US" sz="1300" spc="-1" strike="noStrike">
              <a:latin typeface="Arial"/>
            </a:endParaRPr>
          </a:p>
        </p:txBody>
      </p:sp>
      <p:sp>
        <p:nvSpPr>
          <p:cNvPr id="254" name="CustomShape 11"/>
          <p:cNvSpPr/>
          <p:nvPr/>
        </p:nvSpPr>
        <p:spPr>
          <a:xfrm>
            <a:off x="8291520" y="5113080"/>
            <a:ext cx="3592440" cy="267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83caff"/>
                </a:solidFill>
                <a:latin typeface="DejaVu Sans"/>
                <a:ea typeface="DejaVu Sans"/>
              </a:rPr>
              <a:t>Optimistic scenario +1.8°C</a:t>
            </a:r>
            <a:endParaRPr b="0" lang="en-US" sz="1300" spc="-1" strike="noStrike">
              <a:latin typeface="Arial"/>
            </a:endParaRPr>
          </a:p>
        </p:txBody>
      </p:sp>
      <p:sp>
        <p:nvSpPr>
          <p:cNvPr id="255" name="CustomShape 12"/>
          <p:cNvSpPr/>
          <p:nvPr/>
        </p:nvSpPr>
        <p:spPr>
          <a:xfrm>
            <a:off x="8291520" y="5473080"/>
            <a:ext cx="3592440" cy="267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aecf00"/>
                </a:solidFill>
                <a:latin typeface="DejaVu Sans"/>
                <a:ea typeface="DejaVu Sans"/>
              </a:rPr>
              <a:t>1.5° consistant +1.3°C</a:t>
            </a:r>
            <a:endParaRPr b="0" lang="en-US" sz="1300" spc="-1" strike="noStrike">
              <a:latin typeface="Arial"/>
            </a:endParaRPr>
          </a:p>
        </p:txBody>
      </p:sp>
      <p:sp>
        <p:nvSpPr>
          <p:cNvPr id="256" name="CustomShape 13"/>
          <p:cNvSpPr/>
          <p:nvPr/>
        </p:nvSpPr>
        <p:spPr>
          <a:xfrm>
            <a:off x="2397600" y="6128640"/>
            <a:ext cx="911160" cy="4960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1990</a:t>
            </a:r>
            <a:endParaRPr b="0" lang="en-US" sz="1300" spc="-1" strike="noStrike">
              <a:latin typeface="Arial"/>
            </a:endParaRPr>
          </a:p>
        </p:txBody>
      </p:sp>
      <p:sp>
        <p:nvSpPr>
          <p:cNvPr id="257" name="CustomShape 14"/>
          <p:cNvSpPr/>
          <p:nvPr/>
        </p:nvSpPr>
        <p:spPr>
          <a:xfrm>
            <a:off x="4017600" y="6128640"/>
            <a:ext cx="911160" cy="4960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2030</a:t>
            </a:r>
            <a:endParaRPr b="0" lang="en-US" sz="1300" spc="-1" strike="noStrike">
              <a:latin typeface="Arial"/>
            </a:endParaRPr>
          </a:p>
        </p:txBody>
      </p:sp>
      <p:sp>
        <p:nvSpPr>
          <p:cNvPr id="258" name="Line 15"/>
          <p:cNvSpPr/>
          <p:nvPr/>
        </p:nvSpPr>
        <p:spPr>
          <a:xfrm>
            <a:off x="2844000" y="2057400"/>
            <a:ext cx="360" cy="4115160"/>
          </a:xfrm>
          <a:prstGeom prst="line">
            <a:avLst/>
          </a:prstGeom>
          <a:ln>
            <a:solidFill>
              <a:srgbClr val="3465a4"/>
            </a:solidFill>
          </a:ln>
        </p:spPr>
        <p:style>
          <a:lnRef idx="0"/>
          <a:fillRef idx="0"/>
          <a:effectRef idx="0"/>
          <a:fontRef idx="minor"/>
        </p:style>
      </p:sp>
      <p:sp>
        <p:nvSpPr>
          <p:cNvPr id="259" name="Line 16"/>
          <p:cNvSpPr/>
          <p:nvPr/>
        </p:nvSpPr>
        <p:spPr>
          <a:xfrm>
            <a:off x="4500000" y="2057760"/>
            <a:ext cx="360" cy="4115160"/>
          </a:xfrm>
          <a:prstGeom prst="line">
            <a:avLst/>
          </a:prstGeom>
          <a:ln>
            <a:solidFill>
              <a:srgbClr val="3465a4"/>
            </a:solidFill>
          </a:ln>
        </p:spPr>
        <p:style>
          <a:lnRef idx="0"/>
          <a:fillRef idx="0"/>
          <a:effectRef idx="0"/>
          <a:fontRef idx="minor"/>
        </p:style>
      </p:sp>
      <p:sp>
        <p:nvSpPr>
          <p:cNvPr id="260" name="Line 17"/>
          <p:cNvSpPr/>
          <p:nvPr/>
        </p:nvSpPr>
        <p:spPr>
          <a:xfrm>
            <a:off x="4356000" y="2058120"/>
            <a:ext cx="360" cy="4115160"/>
          </a:xfrm>
          <a:prstGeom prst="line">
            <a:avLst/>
          </a:prstGeom>
          <a:ln>
            <a:solidFill>
              <a:srgbClr val="3465a4"/>
            </a:solidFill>
            <a:prstDash val="dot"/>
          </a:ln>
        </p:spPr>
        <p:style>
          <a:lnRef idx="0"/>
          <a:fillRef idx="0"/>
          <a:effectRef idx="0"/>
          <a:fontRef idx="minor"/>
        </p:style>
      </p:sp>
      <p:sp>
        <p:nvSpPr>
          <p:cNvPr id="261" name="CustomShape 18"/>
          <p:cNvSpPr/>
          <p:nvPr/>
        </p:nvSpPr>
        <p:spPr>
          <a:xfrm>
            <a:off x="2772000" y="3837600"/>
            <a:ext cx="1113120" cy="4960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Historical</a:t>
            </a:r>
            <a:endParaRPr b="0" lang="en-US" sz="1300" spc="-1" strike="noStrike">
              <a:latin typeface="Arial"/>
            </a:endParaRPr>
          </a:p>
        </p:txBody>
      </p:sp>
      <p:sp>
        <p:nvSpPr>
          <p:cNvPr id="262" name="Line 19"/>
          <p:cNvSpPr/>
          <p:nvPr/>
        </p:nvSpPr>
        <p:spPr>
          <a:xfrm>
            <a:off x="7416000" y="2058120"/>
            <a:ext cx="360" cy="4115160"/>
          </a:xfrm>
          <a:prstGeom prst="line">
            <a:avLst/>
          </a:prstGeom>
          <a:ln>
            <a:solidFill>
              <a:srgbClr val="3465a4"/>
            </a:solidFill>
          </a:ln>
        </p:spPr>
        <p:style>
          <a:lnRef idx="0"/>
          <a:fillRef idx="0"/>
          <a:effectRef idx="0"/>
          <a:fontRef idx="minor"/>
        </p:style>
      </p:sp>
      <p:sp>
        <p:nvSpPr>
          <p:cNvPr id="263" name="CustomShape 20"/>
          <p:cNvSpPr/>
          <p:nvPr/>
        </p:nvSpPr>
        <p:spPr>
          <a:xfrm>
            <a:off x="7005600" y="6128640"/>
            <a:ext cx="911160" cy="4960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2100</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Global Warming</a:t>
            </a:r>
            <a:endParaRPr b="0" lang="en-US" sz="2400" spc="-1" strike="noStrike">
              <a:latin typeface="Arial"/>
            </a:endParaRPr>
          </a:p>
        </p:txBody>
      </p:sp>
      <p:pic>
        <p:nvPicPr>
          <p:cNvPr id="265" name="" descr=""/>
          <p:cNvPicPr/>
          <p:nvPr/>
        </p:nvPicPr>
        <p:blipFill>
          <a:blip r:embed="rId1"/>
          <a:stretch/>
        </p:blipFill>
        <p:spPr>
          <a:xfrm>
            <a:off x="2023200" y="2032200"/>
            <a:ext cx="6203160" cy="4206960"/>
          </a:xfrm>
          <a:prstGeom prst="rect">
            <a:avLst/>
          </a:prstGeom>
          <a:ln>
            <a:noFill/>
          </a:ln>
        </p:spPr>
      </p:pic>
      <p:sp>
        <p:nvSpPr>
          <p:cNvPr id="266" name="CustomShape 2"/>
          <p:cNvSpPr/>
          <p:nvPr/>
        </p:nvSpPr>
        <p:spPr>
          <a:xfrm>
            <a:off x="335520" y="112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000000"/>
                </a:solidFill>
                <a:latin typeface="DejaVu Sans"/>
                <a:ea typeface="DejaVu Sans"/>
              </a:rPr>
              <a:t>2100 Warming Predictions</a:t>
            </a:r>
            <a:endParaRPr b="0" lang="en-US" sz="2400" spc="-1" strike="noStrike">
              <a:latin typeface="Arial"/>
            </a:endParaRPr>
          </a:p>
        </p:txBody>
      </p:sp>
      <p:sp>
        <p:nvSpPr>
          <p:cNvPr id="267" name="CustomShape 3"/>
          <p:cNvSpPr/>
          <p:nvPr/>
        </p:nvSpPr>
        <p:spPr>
          <a:xfrm>
            <a:off x="-60480" y="1808640"/>
            <a:ext cx="10745280" cy="4960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Emissions and expected warming based on pledges and current policies</a:t>
            </a:r>
            <a:endParaRPr b="0" lang="en-US" sz="1300" spc="-1" strike="noStrike">
              <a:latin typeface="Arial"/>
            </a:endParaRPr>
          </a:p>
        </p:txBody>
      </p:sp>
      <p:sp>
        <p:nvSpPr>
          <p:cNvPr id="268" name="CustomShape 4"/>
          <p:cNvSpPr/>
          <p:nvPr/>
        </p:nvSpPr>
        <p:spPr>
          <a:xfrm rot="16186200">
            <a:off x="-93240" y="3773520"/>
            <a:ext cx="3646440" cy="4960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Global greenhouse gas emissions GtCO2/Year</a:t>
            </a:r>
            <a:endParaRPr b="0" lang="en-US" sz="1300" spc="-1" strike="noStrike">
              <a:latin typeface="Arial"/>
            </a:endParaRPr>
          </a:p>
        </p:txBody>
      </p:sp>
      <p:sp>
        <p:nvSpPr>
          <p:cNvPr id="269" name="CustomShape 5"/>
          <p:cNvSpPr/>
          <p:nvPr/>
        </p:nvSpPr>
        <p:spPr>
          <a:xfrm>
            <a:off x="8291520" y="3673080"/>
            <a:ext cx="3592440" cy="267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004586"/>
                </a:solidFill>
                <a:latin typeface="DejaVu Sans"/>
                <a:ea typeface="DejaVu Sans"/>
              </a:rPr>
              <a:t>Policies &amp; Action (High) +2.9°C</a:t>
            </a:r>
            <a:endParaRPr b="0" lang="en-US" sz="1300" spc="-1" strike="noStrike">
              <a:latin typeface="Arial"/>
            </a:endParaRPr>
          </a:p>
        </p:txBody>
      </p:sp>
      <p:sp>
        <p:nvSpPr>
          <p:cNvPr id="270" name="CustomShape 6"/>
          <p:cNvSpPr/>
          <p:nvPr/>
        </p:nvSpPr>
        <p:spPr>
          <a:xfrm>
            <a:off x="8291520" y="4033080"/>
            <a:ext cx="3592440" cy="267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00a0fc"/>
                </a:solidFill>
                <a:latin typeface="DejaVu Sans"/>
                <a:ea typeface="DejaVu Sans"/>
              </a:rPr>
              <a:t>Policies &amp; Action (Low) +2.5°C</a:t>
            </a:r>
            <a:endParaRPr b="0" lang="en-US" sz="1300" spc="-1" strike="noStrike">
              <a:latin typeface="Arial"/>
            </a:endParaRPr>
          </a:p>
        </p:txBody>
      </p:sp>
      <p:sp>
        <p:nvSpPr>
          <p:cNvPr id="271" name="CustomShape 7"/>
          <p:cNvSpPr/>
          <p:nvPr/>
        </p:nvSpPr>
        <p:spPr>
          <a:xfrm>
            <a:off x="8291520" y="4393080"/>
            <a:ext cx="3592440" cy="267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ffd320"/>
                </a:solidFill>
                <a:latin typeface="DejaVu Sans"/>
                <a:ea typeface="DejaVu Sans"/>
              </a:rPr>
              <a:t>2030 targets only +2.4°C</a:t>
            </a:r>
            <a:endParaRPr b="0" lang="en-US" sz="1300" spc="-1" strike="noStrike">
              <a:latin typeface="Arial"/>
            </a:endParaRPr>
          </a:p>
        </p:txBody>
      </p:sp>
      <p:sp>
        <p:nvSpPr>
          <p:cNvPr id="272" name="CustomShape 8"/>
          <p:cNvSpPr/>
          <p:nvPr/>
        </p:nvSpPr>
        <p:spPr>
          <a:xfrm>
            <a:off x="8291520" y="4753080"/>
            <a:ext cx="3592440" cy="267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579d1c"/>
                </a:solidFill>
                <a:latin typeface="DejaVu Sans"/>
                <a:ea typeface="DejaVu Sans"/>
              </a:rPr>
              <a:t>Pledges &amp; targets +2.1°C</a:t>
            </a:r>
            <a:endParaRPr b="0" lang="en-US" sz="1300" spc="-1" strike="noStrike">
              <a:latin typeface="Arial"/>
            </a:endParaRPr>
          </a:p>
        </p:txBody>
      </p:sp>
      <p:sp>
        <p:nvSpPr>
          <p:cNvPr id="273" name="CustomShape 9"/>
          <p:cNvSpPr/>
          <p:nvPr/>
        </p:nvSpPr>
        <p:spPr>
          <a:xfrm>
            <a:off x="8291520" y="5113080"/>
            <a:ext cx="3592440" cy="267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83caff"/>
                </a:solidFill>
                <a:latin typeface="DejaVu Sans"/>
                <a:ea typeface="DejaVu Sans"/>
              </a:rPr>
              <a:t>Optimistic scenario +1.8°C</a:t>
            </a:r>
            <a:endParaRPr b="0" lang="en-US" sz="1300" spc="-1" strike="noStrike">
              <a:latin typeface="Arial"/>
            </a:endParaRPr>
          </a:p>
        </p:txBody>
      </p:sp>
      <p:sp>
        <p:nvSpPr>
          <p:cNvPr id="274" name="CustomShape 10"/>
          <p:cNvSpPr/>
          <p:nvPr/>
        </p:nvSpPr>
        <p:spPr>
          <a:xfrm>
            <a:off x="8291520" y="5473080"/>
            <a:ext cx="3592440" cy="267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aecf00"/>
                </a:solidFill>
                <a:latin typeface="DejaVu Sans"/>
                <a:ea typeface="DejaVu Sans"/>
              </a:rPr>
              <a:t>1.5° consistant +1.3°C</a:t>
            </a:r>
            <a:endParaRPr b="0" lang="en-US" sz="1300" spc="-1" strike="noStrike">
              <a:latin typeface="Arial"/>
            </a:endParaRPr>
          </a:p>
        </p:txBody>
      </p:sp>
      <p:sp>
        <p:nvSpPr>
          <p:cNvPr id="275" name="CustomShape 11"/>
          <p:cNvSpPr/>
          <p:nvPr/>
        </p:nvSpPr>
        <p:spPr>
          <a:xfrm>
            <a:off x="2397600" y="6128640"/>
            <a:ext cx="911160" cy="4960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1990</a:t>
            </a:r>
            <a:endParaRPr b="0" lang="en-US" sz="1300" spc="-1" strike="noStrike">
              <a:latin typeface="Arial"/>
            </a:endParaRPr>
          </a:p>
        </p:txBody>
      </p:sp>
      <p:sp>
        <p:nvSpPr>
          <p:cNvPr id="276" name="CustomShape 12"/>
          <p:cNvSpPr/>
          <p:nvPr/>
        </p:nvSpPr>
        <p:spPr>
          <a:xfrm>
            <a:off x="4017600" y="6128640"/>
            <a:ext cx="911160" cy="4960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2030</a:t>
            </a:r>
            <a:endParaRPr b="0" lang="en-US" sz="1300" spc="-1" strike="noStrike">
              <a:latin typeface="Arial"/>
            </a:endParaRPr>
          </a:p>
        </p:txBody>
      </p:sp>
      <p:sp>
        <p:nvSpPr>
          <p:cNvPr id="277" name="Line 13"/>
          <p:cNvSpPr/>
          <p:nvPr/>
        </p:nvSpPr>
        <p:spPr>
          <a:xfrm>
            <a:off x="2844000" y="2057400"/>
            <a:ext cx="360" cy="4115160"/>
          </a:xfrm>
          <a:prstGeom prst="line">
            <a:avLst/>
          </a:prstGeom>
          <a:ln>
            <a:solidFill>
              <a:srgbClr val="3465a4"/>
            </a:solidFill>
          </a:ln>
        </p:spPr>
        <p:style>
          <a:lnRef idx="0"/>
          <a:fillRef idx="0"/>
          <a:effectRef idx="0"/>
          <a:fontRef idx="minor"/>
        </p:style>
      </p:sp>
      <p:sp>
        <p:nvSpPr>
          <p:cNvPr id="278" name="Line 14"/>
          <p:cNvSpPr/>
          <p:nvPr/>
        </p:nvSpPr>
        <p:spPr>
          <a:xfrm>
            <a:off x="4500000" y="2057760"/>
            <a:ext cx="360" cy="4115160"/>
          </a:xfrm>
          <a:prstGeom prst="line">
            <a:avLst/>
          </a:prstGeom>
          <a:ln>
            <a:solidFill>
              <a:srgbClr val="3465a4"/>
            </a:solidFill>
          </a:ln>
        </p:spPr>
        <p:style>
          <a:lnRef idx="0"/>
          <a:fillRef idx="0"/>
          <a:effectRef idx="0"/>
          <a:fontRef idx="minor"/>
        </p:style>
      </p:sp>
      <p:sp>
        <p:nvSpPr>
          <p:cNvPr id="279" name="Line 15"/>
          <p:cNvSpPr/>
          <p:nvPr/>
        </p:nvSpPr>
        <p:spPr>
          <a:xfrm>
            <a:off x="4356000" y="2058120"/>
            <a:ext cx="360" cy="4115160"/>
          </a:xfrm>
          <a:prstGeom prst="line">
            <a:avLst/>
          </a:prstGeom>
          <a:ln>
            <a:solidFill>
              <a:srgbClr val="3465a4"/>
            </a:solidFill>
            <a:prstDash val="dot"/>
          </a:ln>
        </p:spPr>
        <p:style>
          <a:lnRef idx="0"/>
          <a:fillRef idx="0"/>
          <a:effectRef idx="0"/>
          <a:fontRef idx="minor"/>
        </p:style>
      </p:sp>
      <p:sp>
        <p:nvSpPr>
          <p:cNvPr id="280" name="CustomShape 16"/>
          <p:cNvSpPr/>
          <p:nvPr/>
        </p:nvSpPr>
        <p:spPr>
          <a:xfrm>
            <a:off x="4500000" y="3200400"/>
            <a:ext cx="297360" cy="1139760"/>
          </a:xfrm>
          <a:custGeom>
            <a:avLst/>
            <a:gdLst/>
            <a:ahLst/>
            <a:rect l="l" t="t" r="r" b="b"/>
            <a:pathLst>
              <a:path w="837" h="3177">
                <a:moveTo>
                  <a:pt x="0" y="0"/>
                </a:moveTo>
                <a:cubicBezTo>
                  <a:pt x="209" y="0"/>
                  <a:pt x="418" y="132"/>
                  <a:pt x="418" y="264"/>
                </a:cubicBezTo>
                <a:lnTo>
                  <a:pt x="418" y="1323"/>
                </a:lnTo>
                <a:cubicBezTo>
                  <a:pt x="418" y="1455"/>
                  <a:pt x="627" y="1588"/>
                  <a:pt x="836" y="1588"/>
                </a:cubicBezTo>
                <a:cubicBezTo>
                  <a:pt x="627" y="1588"/>
                  <a:pt x="418" y="1720"/>
                  <a:pt x="418" y="1852"/>
                </a:cubicBezTo>
                <a:lnTo>
                  <a:pt x="418" y="2911"/>
                </a:lnTo>
                <a:cubicBezTo>
                  <a:pt x="418" y="3043"/>
                  <a:pt x="209" y="3176"/>
                  <a:pt x="0" y="3176"/>
                </a:cubicBezTo>
              </a:path>
            </a:pathLst>
          </a:custGeom>
          <a:noFill/>
          <a:ln>
            <a:solidFill>
              <a:srgbClr val="3465a4"/>
            </a:solidFill>
          </a:ln>
        </p:spPr>
        <p:style>
          <a:lnRef idx="0"/>
          <a:fillRef idx="0"/>
          <a:effectRef idx="0"/>
          <a:fontRef idx="minor"/>
        </p:style>
      </p:sp>
      <p:sp>
        <p:nvSpPr>
          <p:cNvPr id="281" name="CustomShape 17"/>
          <p:cNvSpPr/>
          <p:nvPr/>
        </p:nvSpPr>
        <p:spPr>
          <a:xfrm>
            <a:off x="2772000" y="3837600"/>
            <a:ext cx="1113120" cy="4960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Historical</a:t>
            </a:r>
            <a:endParaRPr b="0" lang="en-US" sz="1300" spc="-1" strike="noStrike">
              <a:latin typeface="Arial"/>
            </a:endParaRPr>
          </a:p>
        </p:txBody>
      </p:sp>
      <p:sp>
        <p:nvSpPr>
          <p:cNvPr id="282" name="Line 18"/>
          <p:cNvSpPr/>
          <p:nvPr/>
        </p:nvSpPr>
        <p:spPr>
          <a:xfrm>
            <a:off x="7416000" y="2058120"/>
            <a:ext cx="360" cy="4115160"/>
          </a:xfrm>
          <a:prstGeom prst="line">
            <a:avLst/>
          </a:prstGeom>
          <a:ln>
            <a:solidFill>
              <a:srgbClr val="3465a4"/>
            </a:solidFill>
          </a:ln>
        </p:spPr>
        <p:style>
          <a:lnRef idx="0"/>
          <a:fillRef idx="0"/>
          <a:effectRef idx="0"/>
          <a:fontRef idx="minor"/>
        </p:style>
      </p:sp>
      <p:sp>
        <p:nvSpPr>
          <p:cNvPr id="283" name="CustomShape 19"/>
          <p:cNvSpPr/>
          <p:nvPr/>
        </p:nvSpPr>
        <p:spPr>
          <a:xfrm>
            <a:off x="7005600" y="6128640"/>
            <a:ext cx="911160" cy="4960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2100</a:t>
            </a:r>
            <a:endParaRPr b="0" lang="en-US" sz="1300" spc="-1" strike="noStrike">
              <a:latin typeface="Arial"/>
            </a:endParaRPr>
          </a:p>
        </p:txBody>
      </p:sp>
      <p:sp>
        <p:nvSpPr>
          <p:cNvPr id="284" name="CustomShape 20"/>
          <p:cNvSpPr/>
          <p:nvPr/>
        </p:nvSpPr>
        <p:spPr>
          <a:xfrm>
            <a:off x="4752000" y="3621600"/>
            <a:ext cx="2331360" cy="4960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e91e63"/>
                </a:solidFill>
                <a:highlight>
                  <a:srgbClr val="ffff00"/>
                </a:highlight>
                <a:latin typeface="DejaVu Sans"/>
                <a:ea typeface="DejaVu Sans"/>
              </a:rPr>
              <a:t>2030 ambition gap (19-23 GtCO2e)</a:t>
            </a:r>
            <a:endParaRPr b="0" lang="en-US" sz="1300" spc="-1" strike="noStrike">
              <a:latin typeface="Arial"/>
            </a:endParaRPr>
          </a:p>
        </p:txBody>
      </p:sp>
      <p:sp>
        <p:nvSpPr>
          <p:cNvPr id="285" name="CustomShape 21"/>
          <p:cNvSpPr/>
          <p:nvPr/>
        </p:nvSpPr>
        <p:spPr>
          <a:xfrm>
            <a:off x="263520" y="6411600"/>
            <a:ext cx="796284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Graph Recreated from </a:t>
            </a:r>
            <a:r>
              <a:rPr b="0" lang="de-DE" sz="900" spc="-1" strike="noStrike" u="sng">
                <a:solidFill>
                  <a:srgbClr val="0000ff"/>
                </a:solidFill>
                <a:uFillTx/>
                <a:latin typeface="Roboto"/>
                <a:ea typeface="Roboto"/>
                <a:hlinkClick r:id="rId2"/>
              </a:rPr>
              <a:t>https://climateactiontracker.org/documents/999/CAT_2021-11_PublicData_EmissionsPathways.xlsx</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Health Impact of Climate Change </a:t>
            </a:r>
            <a:endParaRPr b="0" lang="en-US" sz="2400" spc="-1" strike="noStrike">
              <a:latin typeface="Arial"/>
            </a:endParaRPr>
          </a:p>
        </p:txBody>
      </p:sp>
      <p:sp>
        <p:nvSpPr>
          <p:cNvPr id="287" name="CustomShape 2"/>
          <p:cNvSpPr/>
          <p:nvPr/>
        </p:nvSpPr>
        <p:spPr>
          <a:xfrm>
            <a:off x="263520" y="6411600"/>
            <a:ext cx="70495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Figure adapted from: Watts, Nick, et al. (2017) – The Lancet Countdown: Tracking Progress on Health and Climate Change.</a:t>
            </a:r>
            <a:endParaRPr b="0" lang="en-US" sz="900" spc="-1" strike="noStrike">
              <a:latin typeface="Arial"/>
            </a:endParaRPr>
          </a:p>
        </p:txBody>
      </p:sp>
      <p:sp>
        <p:nvSpPr>
          <p:cNvPr id="288" name="CustomShape 3"/>
          <p:cNvSpPr/>
          <p:nvPr/>
        </p:nvSpPr>
        <p:spPr>
          <a:xfrm>
            <a:off x="5391720" y="4598280"/>
            <a:ext cx="249840" cy="35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DejaVu Sans"/>
                <a:ea typeface="DejaVu Sans"/>
              </a:rPr>
              <a:t> </a:t>
            </a:r>
            <a:endParaRPr b="0" lang="en-US" sz="1800" spc="-1" strike="noStrike">
              <a:latin typeface="Arial"/>
            </a:endParaRPr>
          </a:p>
        </p:txBody>
      </p:sp>
      <p:pic>
        <p:nvPicPr>
          <p:cNvPr id="289" name="" descr=""/>
          <p:cNvPicPr/>
          <p:nvPr/>
        </p:nvPicPr>
        <p:blipFill>
          <a:blip r:embed="rId1"/>
          <a:stretch/>
        </p:blipFill>
        <p:spPr>
          <a:xfrm>
            <a:off x="2454480" y="1169640"/>
            <a:ext cx="6537600" cy="522720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2019 UN Climate Action Summit in New York</a:t>
            </a:r>
            <a:endParaRPr b="0" lang="en-US" sz="2400" spc="-1" strike="noStrike">
              <a:latin typeface="Arial"/>
            </a:endParaRPr>
          </a:p>
        </p:txBody>
      </p:sp>
      <p:sp>
        <p:nvSpPr>
          <p:cNvPr id="291" name="CustomShape 2"/>
          <p:cNvSpPr/>
          <p:nvPr/>
        </p:nvSpPr>
        <p:spPr>
          <a:xfrm>
            <a:off x="335520" y="1268640"/>
            <a:ext cx="10745280" cy="5032800"/>
          </a:xfrm>
          <a:prstGeom prst="rect">
            <a:avLst/>
          </a:prstGeom>
          <a:noFill/>
          <a:ln>
            <a:noFill/>
          </a:ln>
        </p:spPr>
        <p:style>
          <a:lnRef idx="0"/>
          <a:fillRef idx="0"/>
          <a:effectRef idx="0"/>
          <a:fontRef idx="minor"/>
        </p:style>
        <p:txBody>
          <a:bodyPr lIns="90000" rIns="90000" tIns="45000" bIns="45000" anchor="ctr">
            <a:noAutofit/>
          </a:bodyPr>
          <a:p>
            <a:pPr algn="ctr">
              <a:lnSpc>
                <a:spcPct val="150000"/>
              </a:lnSpc>
              <a:spcBef>
                <a:spcPts val="360"/>
              </a:spcBef>
              <a:tabLst>
                <a:tab algn="l" pos="0"/>
              </a:tabLst>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change is coming, whether you like it or not”</a:t>
            </a:r>
            <a:endParaRPr b="0" lang="en-US" sz="1800" spc="-1" strike="noStrike">
              <a:latin typeface="Arial"/>
            </a:endParaRPr>
          </a:p>
          <a:p>
            <a:pPr algn="ctr">
              <a:lnSpc>
                <a:spcPct val="150000"/>
              </a:lnSpc>
              <a:spcBef>
                <a:spcPts val="360"/>
              </a:spcBef>
              <a:tabLst>
                <a:tab algn="l" pos="0"/>
              </a:tabLst>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Greta Thunberg</a:t>
            </a:r>
            <a:endParaRPr b="0" lang="en-US" sz="1800" spc="-1" strike="noStrike">
              <a:latin typeface="Arial"/>
            </a:endParaRPr>
          </a:p>
          <a:p>
            <a:pPr algn="ctr">
              <a:lnSpc>
                <a:spcPct val="150000"/>
              </a:lnSpc>
              <a:spcBef>
                <a:spcPts val="360"/>
              </a:spcBef>
              <a:tabLst>
                <a:tab algn="l" pos="0"/>
              </a:tabLst>
            </a:pPr>
            <a:endParaRPr b="0" lang="en-US" sz="1800" spc="-1" strike="noStrike">
              <a:latin typeface="Arial"/>
            </a:endParaRPr>
          </a:p>
        </p:txBody>
      </p:sp>
      <p:sp>
        <p:nvSpPr>
          <p:cNvPr id="292" name="CustomShape 3"/>
          <p:cNvSpPr/>
          <p:nvPr/>
        </p:nvSpPr>
        <p:spPr>
          <a:xfrm>
            <a:off x="263520" y="6411600"/>
            <a:ext cx="64728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Guardian News (2019) – </a:t>
            </a:r>
            <a:r>
              <a:rPr b="0" lang="de-DE" sz="900" spc="-1" strike="noStrike" u="sng">
                <a:solidFill>
                  <a:srgbClr val="0000ff"/>
                </a:solidFill>
                <a:uFillTx/>
                <a:latin typeface="DejaVu Sans"/>
                <a:ea typeface="Roboto"/>
                <a:hlinkClick r:id="rId1"/>
              </a:rPr>
              <a:t>https://www.youtube.com/watch?v=TMrtLsQbaok</a:t>
            </a:r>
            <a:endParaRPr b="0" lang="en-US" sz="900" spc="-1" strike="noStrike">
              <a:latin typeface="Arial"/>
            </a:endParaRPr>
          </a:p>
        </p:txBody>
      </p:sp>
      <p:sp>
        <p:nvSpPr>
          <p:cNvPr id="293" name="CustomShape 4"/>
          <p:cNvSpPr/>
          <p:nvPr/>
        </p:nvSpPr>
        <p:spPr>
          <a:xfrm>
            <a:off x="3724920" y="4725000"/>
            <a:ext cx="3966120" cy="3632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281"/>
              </a:spcBef>
              <a:tabLst>
                <a:tab algn="l" pos="0"/>
              </a:tabLst>
            </a:pPr>
            <a:r>
              <a:rPr b="0" lang="en-US" sz="1400" spc="-1" strike="noStrike" u="sng">
                <a:solidFill>
                  <a:srgbClr val="0000ff"/>
                </a:solidFill>
                <a:uFillTx/>
                <a:latin typeface="DejaVu Sans"/>
                <a:ea typeface="DejaVu Sans"/>
                <a:hlinkClick r:id="rId2"/>
              </a:rPr>
              <a:t>Click Me</a:t>
            </a:r>
            <a:endParaRPr b="0" lang="en-US" sz="1400" spc="-1" strike="noStrike">
              <a:latin typeface="Arial"/>
            </a:endParaRPr>
          </a:p>
          <a:p>
            <a:pPr algn="ctr">
              <a:lnSpc>
                <a:spcPct val="100000"/>
              </a:lnSpc>
              <a:spcBef>
                <a:spcPts val="281"/>
              </a:spcBef>
              <a:tabLst>
                <a:tab algn="l" pos="0"/>
              </a:tabLst>
            </a:pPr>
            <a:r>
              <a:rPr b="0" lang="en-US" sz="1400" spc="-1" strike="noStrike">
                <a:solidFill>
                  <a:srgbClr val="000000"/>
                </a:solidFill>
                <a:latin typeface="DejaVu Sans"/>
                <a:ea typeface="DejaVu Sans"/>
              </a:rPr>
              <a:t>(start video at 1:50)</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Problem already solved?</a:t>
            </a:r>
            <a:endParaRPr b="0" lang="en-US" sz="2400" spc="-1" strike="noStrike">
              <a:latin typeface="Arial"/>
            </a:endParaRPr>
          </a:p>
        </p:txBody>
      </p:sp>
      <p:sp>
        <p:nvSpPr>
          <p:cNvPr id="295" name="CustomShape 2"/>
          <p:cNvSpPr/>
          <p:nvPr/>
        </p:nvSpPr>
        <p:spPr>
          <a:xfrm>
            <a:off x="865440" y="2859120"/>
            <a:ext cx="9924120" cy="1875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So we just reduce our CO2 footprint and we are good?</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Microsoft will be Carbon Negative by 2030</a:t>
            </a:r>
            <a:endParaRPr b="0" lang="en-US" sz="2400" spc="-1" strike="noStrike">
              <a:latin typeface="Arial"/>
            </a:endParaRPr>
          </a:p>
        </p:txBody>
      </p:sp>
      <p:sp>
        <p:nvSpPr>
          <p:cNvPr id="297" name="CustomShape 2"/>
          <p:cNvSpPr/>
          <p:nvPr/>
        </p:nvSpPr>
        <p:spPr>
          <a:xfrm>
            <a:off x="263520" y="6411600"/>
            <a:ext cx="64728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https://blogs.microsoft.com/blog/2020/01/16/microsoft-will-be-carbon-negative-by-2030/</a:t>
            </a:r>
            <a:endParaRPr b="0" lang="en-US" sz="900" spc="-1" strike="noStrike">
              <a:latin typeface="Arial"/>
            </a:endParaRPr>
          </a:p>
        </p:txBody>
      </p:sp>
      <p:sp>
        <p:nvSpPr>
          <p:cNvPr id="298" name="CustomShape 3"/>
          <p:cNvSpPr/>
          <p:nvPr/>
        </p:nvSpPr>
        <p:spPr>
          <a:xfrm>
            <a:off x="865440" y="1828800"/>
            <a:ext cx="9924120" cy="2906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Apple will be Carbon Neutral by 2030</a:t>
            </a:r>
            <a:endParaRPr b="0" lang="en-US" sz="2400" spc="-1" strike="noStrike">
              <a:latin typeface="Arial"/>
            </a:endParaRPr>
          </a:p>
        </p:txBody>
      </p:sp>
      <p:sp>
        <p:nvSpPr>
          <p:cNvPr id="300" name="CustomShape 2"/>
          <p:cNvSpPr/>
          <p:nvPr/>
        </p:nvSpPr>
        <p:spPr>
          <a:xfrm>
            <a:off x="263520" y="6411600"/>
            <a:ext cx="75096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https://www.apple.com/newsroom/2020/07/apple-commits-to-be-100-percent-carbon-neutral-for-its-supply-chain-and-products-by-2030/</a:t>
            </a:r>
            <a:endParaRPr b="0" lang="en-US" sz="900" spc="-1" strike="noStrike">
              <a:latin typeface="Arial"/>
            </a:endParaRPr>
          </a:p>
        </p:txBody>
      </p:sp>
      <p:sp>
        <p:nvSpPr>
          <p:cNvPr id="301" name="CustomShape 3"/>
          <p:cNvSpPr/>
          <p:nvPr/>
        </p:nvSpPr>
        <p:spPr>
          <a:xfrm>
            <a:off x="865440" y="1591200"/>
            <a:ext cx="9924120" cy="4565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 ”</a:t>
            </a:r>
            <a:endParaRPr b="0" lang="en-US" sz="2800" spc="-1" strike="noStrike">
              <a:latin typeface="Arial"/>
            </a:endParaRPr>
          </a:p>
        </p:txBody>
      </p:sp>
      <p:sp>
        <p:nvSpPr>
          <p:cNvPr id="302" name="CustomShape 4"/>
          <p:cNvSpPr/>
          <p:nvPr/>
        </p:nvSpPr>
        <p:spPr>
          <a:xfrm>
            <a:off x="4241520" y="1828800"/>
            <a:ext cx="786600" cy="227520"/>
          </a:xfrm>
          <a:prstGeom prst="borderCallout1">
            <a:avLst>
              <a:gd name="adj1" fmla="val 18750"/>
              <a:gd name="adj2" fmla="val -8333"/>
              <a:gd name="adj3" fmla="val 280657"/>
              <a:gd name="adj4" fmla="val -61532"/>
            </a:avLst>
          </a:prstGeom>
          <a:solidFill>
            <a:srgbClr val="008c4f"/>
          </a:solidFill>
          <a:ln>
            <a:solidFill>
              <a:srgbClr val="008c4f"/>
            </a:solidFill>
          </a:ln>
        </p:spPr>
        <p:style>
          <a:lnRef idx="0"/>
          <a:fillRef idx="0"/>
          <a:effectRef idx="0"/>
          <a:fontRef idx="minor"/>
        </p:style>
        <p:txBody>
          <a:bodyPr lIns="90000" rIns="90000" tIns="45000" bIns="45000" anchor="ctr">
            <a:noAutofit/>
          </a:bodyPr>
          <a:p>
            <a:pPr algn="ctr">
              <a:lnSpc>
                <a:spcPct val="100000"/>
              </a:lnSpc>
            </a:pPr>
            <a:r>
              <a:rPr b="0" lang="en-US" sz="1000" spc="-1" strike="noStrike">
                <a:solidFill>
                  <a:srgbClr val="000000"/>
                </a:solidFill>
                <a:latin typeface="DejaVu Sans"/>
                <a:ea typeface="DejaVu Sans"/>
              </a:rPr>
              <a:t>July 2020</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License</a:t>
            </a:r>
            <a:endParaRPr b="0" lang="en-US" sz="2400" spc="-1" strike="noStrike">
              <a:latin typeface="Arial"/>
            </a:endParaRPr>
          </a:p>
        </p:txBody>
      </p:sp>
      <p:sp>
        <p:nvSpPr>
          <p:cNvPr id="193" name="CustomShape 2"/>
          <p:cNvSpPr/>
          <p:nvPr/>
        </p:nvSpPr>
        <p:spPr>
          <a:xfrm>
            <a:off x="335520" y="1268640"/>
            <a:ext cx="10745280" cy="50328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94" name="CustomShape 3"/>
          <p:cNvSpPr/>
          <p:nvPr/>
        </p:nvSpPr>
        <p:spPr>
          <a:xfrm>
            <a:off x="336600" y="3429000"/>
            <a:ext cx="10863000" cy="2054880"/>
          </a:xfrm>
          <a:prstGeom prst="rect">
            <a:avLst/>
          </a:prstGeom>
          <a:noFill/>
          <a:ln>
            <a:noFill/>
          </a:ln>
        </p:spPr>
        <p:style>
          <a:lnRef idx="0"/>
          <a:fillRef idx="0"/>
          <a:effectRef idx="0"/>
          <a:fontRef idx="minor"/>
        </p:style>
        <p:txBody>
          <a:bodyPr lIns="90000" rIns="90000" tIns="45000" bIns="45000">
            <a:noAutofit/>
          </a:bodyPr>
          <a:p>
            <a:pPr marL="216000" indent="-21528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This work is licensed under a </a:t>
            </a:r>
            <a:r>
              <a:rPr b="1" lang="en-US" sz="2000" spc="-1" strike="noStrike">
                <a:solidFill>
                  <a:srgbClr val="000000"/>
                </a:solidFill>
                <a:latin typeface="DejaVu Sans"/>
                <a:ea typeface="DejaVu Sans"/>
              </a:rPr>
              <a:t>Creative Commons Attribution-ShareAlike 4.0 International License</a:t>
            </a:r>
            <a:r>
              <a:rPr b="0" lang="en-US" sz="2000" spc="-1" strike="noStrike">
                <a:solidFill>
                  <a:srgbClr val="000000"/>
                </a:solidFill>
                <a:latin typeface="DejaVu Sans"/>
                <a:ea typeface="DejaVu Sans"/>
              </a:rPr>
              <a:t>. To view a copy of this license, please refer to </a:t>
            </a:r>
            <a:r>
              <a:rPr b="0" lang="en-US" sz="2000" spc="-1" strike="noStrike" u="sng">
                <a:solidFill>
                  <a:srgbClr val="0000ff"/>
                </a:solidFill>
                <a:uFillTx/>
                <a:latin typeface="DejaVu Sans"/>
                <a:ea typeface="DejaVu Sans"/>
                <a:hlinkClick r:id="rId1"/>
              </a:rPr>
              <a:t>https://creativecommons.org/licenses/by-sa/4.0/</a:t>
            </a:r>
            <a:r>
              <a:rPr b="0" lang="en-US" sz="2000" spc="-1" strike="noStrike">
                <a:solidFill>
                  <a:srgbClr val="0369a3"/>
                </a:solidFill>
                <a:latin typeface="DejaVu Sans"/>
                <a:ea typeface="DejaVu Sans"/>
              </a:rPr>
              <a:t> .</a:t>
            </a:r>
            <a:endParaRPr b="0" lang="en-US" sz="2000" spc="-1" strike="noStrike">
              <a:latin typeface="Arial"/>
            </a:endParaRPr>
          </a:p>
          <a:p>
            <a:pPr marL="216000" indent="-21528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Updated versions of these slides will be available in our </a:t>
            </a:r>
            <a:r>
              <a:rPr b="0" lang="en-US" sz="2000" spc="-1" strike="noStrike" u="sng">
                <a:solidFill>
                  <a:srgbClr val="0000ff"/>
                </a:solidFill>
                <a:uFillTx/>
                <a:latin typeface="DejaVu Sans"/>
                <a:ea typeface="DejaVu Sans"/>
                <a:hlinkClick r:id="rId2"/>
              </a:rPr>
              <a:t>Github repository</a:t>
            </a:r>
            <a:r>
              <a:rPr b="0" lang="en-US" sz="2000" spc="-1" strike="noStrike">
                <a:solidFill>
                  <a:srgbClr val="000000"/>
                </a:solidFill>
                <a:latin typeface="DejaVu Sans"/>
                <a:ea typeface="DejaVu Sans"/>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Polestar – 2030 Climate-neutral Car</a:t>
            </a:r>
            <a:endParaRPr b="0" lang="en-US" sz="2400" spc="-1" strike="noStrike">
              <a:latin typeface="Arial"/>
            </a:endParaRPr>
          </a:p>
        </p:txBody>
      </p:sp>
      <p:sp>
        <p:nvSpPr>
          <p:cNvPr id="304" name="CustomShape 2"/>
          <p:cNvSpPr/>
          <p:nvPr/>
        </p:nvSpPr>
        <p:spPr>
          <a:xfrm>
            <a:off x="263520" y="6411600"/>
            <a:ext cx="75096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latin typeface="Arial"/>
            </a:endParaRPr>
          </a:p>
        </p:txBody>
      </p:sp>
      <p:sp>
        <p:nvSpPr>
          <p:cNvPr id="305" name="CustomShape 3"/>
          <p:cNvSpPr/>
          <p:nvPr/>
        </p:nvSpPr>
        <p:spPr>
          <a:xfrm>
            <a:off x="335520" y="1268640"/>
            <a:ext cx="10745280" cy="50328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p:txBody>
      </p:sp>
      <p:sp>
        <p:nvSpPr>
          <p:cNvPr id="306" name="CustomShape 4"/>
          <p:cNvSpPr/>
          <p:nvPr/>
        </p:nvSpPr>
        <p:spPr>
          <a:xfrm>
            <a:off x="335520" y="1600200"/>
            <a:ext cx="10863000" cy="1140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Polestar – 2030 Climate-neutral Car</a:t>
            </a:r>
            <a:endParaRPr b="0" lang="en-US" sz="2400" spc="-1" strike="noStrike">
              <a:latin typeface="Arial"/>
            </a:endParaRPr>
          </a:p>
        </p:txBody>
      </p:sp>
      <p:sp>
        <p:nvSpPr>
          <p:cNvPr id="308" name="CustomShape 2"/>
          <p:cNvSpPr/>
          <p:nvPr/>
        </p:nvSpPr>
        <p:spPr>
          <a:xfrm>
            <a:off x="865440" y="3274200"/>
            <a:ext cx="9924120" cy="2270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en-US" sz="1800" spc="-1" strike="noStrike">
              <a:latin typeface="Arial"/>
            </a:endParaRPr>
          </a:p>
        </p:txBody>
      </p:sp>
      <p:sp>
        <p:nvSpPr>
          <p:cNvPr id="309" name="CustomShape 3"/>
          <p:cNvSpPr/>
          <p:nvPr/>
        </p:nvSpPr>
        <p:spPr>
          <a:xfrm>
            <a:off x="335880" y="1600560"/>
            <a:ext cx="10863000" cy="1140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latin typeface="Arial"/>
            </a:endParaRPr>
          </a:p>
        </p:txBody>
      </p:sp>
      <p:sp>
        <p:nvSpPr>
          <p:cNvPr id="310" name="CustomShape 4"/>
          <p:cNvSpPr/>
          <p:nvPr/>
        </p:nvSpPr>
        <p:spPr>
          <a:xfrm>
            <a:off x="263520" y="6411600"/>
            <a:ext cx="75096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Problem already solved?</a:t>
            </a:r>
            <a:endParaRPr b="0" lang="en-US" sz="2400" spc="-1" strike="noStrike">
              <a:latin typeface="Arial"/>
            </a:endParaRPr>
          </a:p>
        </p:txBody>
      </p:sp>
      <p:sp>
        <p:nvSpPr>
          <p:cNvPr id="312" name="CustomShape 2"/>
          <p:cNvSpPr/>
          <p:nvPr/>
        </p:nvSpPr>
        <p:spPr>
          <a:xfrm>
            <a:off x="335520" y="1268640"/>
            <a:ext cx="10745280" cy="50328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It is not only about CO2…</a:t>
            </a:r>
            <a:endParaRPr b="0" lang="en-US" sz="2800" spc="-1" strike="noStrike">
              <a:latin typeface="Arial"/>
            </a:endParaRPr>
          </a:p>
          <a:p>
            <a:pPr marL="360" algn="ctr">
              <a:lnSpc>
                <a:spcPct val="100000"/>
              </a:lnSpc>
              <a:spcBef>
                <a:spcPts val="360"/>
              </a:spcBef>
            </a:pPr>
            <a:endParaRPr b="0" lang="en-US" sz="2800" spc="-1" strike="noStrike">
              <a:latin typeface="Arial"/>
            </a:endParaRPr>
          </a:p>
        </p:txBody>
      </p:sp>
      <p:sp>
        <p:nvSpPr>
          <p:cNvPr id="313" name="CustomShape 3"/>
          <p:cNvSpPr/>
          <p:nvPr/>
        </p:nvSpPr>
        <p:spPr>
          <a:xfrm>
            <a:off x="865440" y="2859120"/>
            <a:ext cx="9924120" cy="1875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Greenwashing?</a:t>
            </a:r>
            <a:endParaRPr b="0" lang="en-US" sz="2400" spc="-1" strike="noStrike">
              <a:latin typeface="Arial"/>
            </a:endParaRPr>
          </a:p>
        </p:txBody>
      </p:sp>
      <p:sp>
        <p:nvSpPr>
          <p:cNvPr id="315" name="CustomShape 2"/>
          <p:cNvSpPr/>
          <p:nvPr/>
        </p:nvSpPr>
        <p:spPr>
          <a:xfrm>
            <a:off x="263520" y="6411600"/>
            <a:ext cx="64728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https://www.ifixit.com/tablet-repairability</a:t>
            </a:r>
            <a:endParaRPr b="0" lang="en-US" sz="900" spc="-1" strike="noStrike">
              <a:latin typeface="Arial"/>
            </a:endParaRPr>
          </a:p>
        </p:txBody>
      </p:sp>
      <p:graphicFrame>
        <p:nvGraphicFramePr>
          <p:cNvPr id="316" name="Table 3"/>
          <p:cNvGraphicFramePr/>
          <p:nvPr/>
        </p:nvGraphicFramePr>
        <p:xfrm>
          <a:off x="299880" y="1407960"/>
          <a:ext cx="10901160" cy="4763880"/>
        </p:xfrm>
        <a:graphic>
          <a:graphicData uri="http://schemas.openxmlformats.org/drawingml/2006/table">
            <a:tbl>
              <a:tblPr/>
              <a:tblGrid>
                <a:gridCol w="2590560"/>
                <a:gridCol w="8310960"/>
              </a:tblGrid>
              <a:tr h="912240">
                <a:tc>
                  <a:txBody>
                    <a:bodyPr lIns="90000" rIns="90000">
                      <a:noAutofit/>
                    </a:bodyPr>
                    <a:p>
                      <a:pPr algn="ctr">
                        <a:lnSpc>
                          <a:spcPct val="100000"/>
                        </a:lnSpc>
                      </a:pPr>
                      <a:r>
                        <a:rPr b="1" lang="en-US" sz="1300" spc="-1" strike="noStrike">
                          <a:solidFill>
                            <a:srgbClr val="000000"/>
                          </a:solidFill>
                          <a:latin typeface="DejaVu Sans"/>
                        </a:rPr>
                        <a:t>Apple iPad Pro 11” 2018</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marL="216000" indent="-21528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most everything in place, making all repairs more difficult.</a:t>
                      </a:r>
                      <a:endParaRPr b="0" lang="en-US" sz="1300" spc="-1" strike="noStrike">
                        <a:latin typeface="Arial"/>
                      </a:endParaRPr>
                    </a:p>
                    <a:p>
                      <a:pPr marL="216000" indent="-215280">
                        <a:lnSpc>
                          <a:spcPct val="100000"/>
                        </a:lnSpc>
                        <a:buClr>
                          <a:srgbClr val="000000"/>
                        </a:buClr>
                        <a:buSzPct val="45000"/>
                        <a:buFont typeface="Wingdings" charset="2"/>
                        <a:buChar char=""/>
                      </a:pPr>
                      <a:r>
                        <a:rPr b="0" lang="en-US" sz="1300" spc="-1" strike="noStrike">
                          <a:solidFill>
                            <a:srgbClr val="000000"/>
                          </a:solidFill>
                          <a:latin typeface="DejaVu Sans"/>
                        </a:rPr>
                        <a:t>The battery is secured with both easier-to-remove stretch-release tabs and conventional, non-removable adhesive.</a:t>
                      </a:r>
                      <a:endParaRPr b="0" lang="en-US" sz="1300" spc="-1" strike="noStrike">
                        <a:latin typeface="Arial"/>
                      </a:endParaRPr>
                    </a:p>
                    <a:p>
                      <a:pPr marL="216000" indent="-215280">
                        <a:lnSpc>
                          <a:spcPct val="100000"/>
                        </a:lnSpc>
                        <a:buClr>
                          <a:srgbClr val="000000"/>
                        </a:buClr>
                        <a:buSzPct val="45000"/>
                        <a:buFont typeface="Wingdings" charset="2"/>
                        <a:buChar char=""/>
                      </a:pPr>
                      <a:r>
                        <a:rPr b="0" lang="en-US" sz="1300" spc="-1" strike="noStrike">
                          <a:solidFill>
                            <a:srgbClr val="000000"/>
                          </a:solidFill>
                          <a:latin typeface="DejaVu Sans"/>
                        </a:rPr>
                        <a:t>The USB-C port is modular and can be independently replaced.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114920">
                <a:tc>
                  <a:txBody>
                    <a:bodyPr lIns="90000" rIns="90000">
                      <a:noAutofit/>
                    </a:bodyPr>
                    <a:p>
                      <a:pPr algn="ctr">
                        <a:lnSpc>
                          <a:spcPct val="100000"/>
                        </a:lnSpc>
                      </a:pPr>
                      <a:r>
                        <a:rPr b="1" lang="en-US" sz="1300" spc="-1" strike="noStrike">
                          <a:solidFill>
                            <a:srgbClr val="000000"/>
                          </a:solidFill>
                          <a:latin typeface="DejaVu Sans"/>
                        </a:rPr>
                        <a:t>Microsoft Surface Pro 6 2018</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marL="216000" indent="-215280">
                        <a:lnSpc>
                          <a:spcPct val="100000"/>
                        </a:lnSpc>
                        <a:buClr>
                          <a:srgbClr val="000000"/>
                        </a:buClr>
                        <a:buSzPct val="45000"/>
                        <a:buFont typeface="Wingdings" charset="2"/>
                        <a:buChar char=""/>
                      </a:pPr>
                      <a:r>
                        <a:rPr b="0" lang="en-US" sz="1300" spc="-1" strike="noStrike">
                          <a:solidFill>
                            <a:srgbClr val="000000"/>
                          </a:solidFill>
                          <a:latin typeface="DejaVu Sans"/>
                        </a:rPr>
                        <a:t>All repairs require first removing the display assembly—which is stubbornly glued in place, expensive, and prone to shattering.</a:t>
                      </a:r>
                      <a:endParaRPr b="0" lang="en-US" sz="1300" spc="-1" strike="noStrike">
                        <a:latin typeface="Arial"/>
                      </a:endParaRPr>
                    </a:p>
                    <a:p>
                      <a:pPr marL="216000" indent="-215280">
                        <a:lnSpc>
                          <a:spcPct val="100000"/>
                        </a:lnSpc>
                        <a:buClr>
                          <a:srgbClr val="000000"/>
                        </a:buClr>
                        <a:buSzPct val="45000"/>
                        <a:buFont typeface="Wingdings" charset="2"/>
                        <a:buChar char=""/>
                      </a:pPr>
                      <a:r>
                        <a:rPr b="0" lang="en-US" sz="1300" spc="-1" strike="noStrike">
                          <a:solidFill>
                            <a:srgbClr val="000000"/>
                          </a:solidFill>
                          <a:latin typeface="DejaVu Sans"/>
                        </a:rPr>
                        <a:t>The battery is firmly glued in place, with its connector pinned under the motherboard—requiring near-total disassembly for service.</a:t>
                      </a:r>
                      <a:endParaRPr b="0" lang="en-US" sz="1300" spc="-1" strike="noStrike">
                        <a:latin typeface="Arial"/>
                      </a:endParaRPr>
                    </a:p>
                    <a:p>
                      <a:pPr marL="216000" indent="-215280">
                        <a:lnSpc>
                          <a:spcPct val="100000"/>
                        </a:lnSpc>
                        <a:buClr>
                          <a:srgbClr val="000000"/>
                        </a:buClr>
                        <a:buSzPct val="45000"/>
                        <a:buFont typeface="Wingdings" charset="2"/>
                        <a:buChar char=""/>
                      </a:pPr>
                      <a:r>
                        <a:rPr b="0" lang="en-US" sz="1300" spc="-1" strike="noStrike">
                          <a:solidFill>
                            <a:srgbClr val="000000"/>
                          </a:solidFill>
                          <a:latin typeface="DejaVu Sans"/>
                        </a:rPr>
                        <a:t>Once upon a time, Surface Pro storage was removable—but not in this version.</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240">
                <a:tc>
                  <a:txBody>
                    <a:bodyPr lIns="90000" rIns="90000">
                      <a:noAutofit/>
                    </a:bodyPr>
                    <a:p>
                      <a:pPr algn="ctr">
                        <a:lnSpc>
                          <a:spcPct val="100000"/>
                        </a:lnSpc>
                      </a:pPr>
                      <a:r>
                        <a:rPr b="1" lang="en-US" sz="1300" spc="-1" strike="noStrike">
                          <a:solidFill>
                            <a:srgbClr val="000000"/>
                          </a:solidFill>
                          <a:latin typeface="DejaVu Sans"/>
                        </a:rPr>
                        <a:t>Apple iPad Air 3 2019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marL="216000" indent="-21528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latin typeface="Arial"/>
                      </a:endParaRPr>
                    </a:p>
                    <a:p>
                      <a:pPr marL="216000" indent="-21528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latin typeface="Arial"/>
                      </a:endParaRPr>
                    </a:p>
                    <a:p>
                      <a:pPr marL="216000" indent="-215280">
                        <a:lnSpc>
                          <a:spcPct val="100000"/>
                        </a:lnSpc>
                        <a:buClr>
                          <a:srgbClr val="000000"/>
                        </a:buClr>
                        <a:buSzPct val="45000"/>
                        <a:buFont typeface="Wingdings" charset="2"/>
                        <a:buChar char=""/>
                      </a:pPr>
                      <a:r>
                        <a:rPr b="0" lang="en-US" sz="1300" spc="-1" strike="noStrike">
                          <a:solidFill>
                            <a:srgbClr val="000000"/>
                          </a:solidFill>
                          <a:latin typeface="DejaVu Sans"/>
                        </a:rPr>
                        <a:t>Many components are modular and can be replaced independently, but the Lightning port is soldered to the logic board.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912240">
                <a:tc>
                  <a:txBody>
                    <a:bodyPr lIns="90000" rIns="90000">
                      <a:noAutofit/>
                    </a:bodyPr>
                    <a:p>
                      <a:pPr algn="ctr">
                        <a:lnSpc>
                          <a:spcPct val="100000"/>
                        </a:lnSpc>
                      </a:pPr>
                      <a:r>
                        <a:rPr b="1" lang="en-US" sz="1300" spc="-1" strike="noStrike">
                          <a:solidFill>
                            <a:srgbClr val="000000"/>
                          </a:solidFill>
                          <a:latin typeface="DejaVu Sans"/>
                        </a:rPr>
                        <a:t>Apple iPad 7 2019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marL="216000" indent="-215280">
                        <a:lnSpc>
                          <a:spcPct val="100000"/>
                        </a:lnSpc>
                        <a:buClr>
                          <a:srgbClr val="000000"/>
                        </a:buClr>
                        <a:buSzPct val="45000"/>
                        <a:buFont typeface="Wingdings" charset="2"/>
                        <a:buChar char=""/>
                      </a:pPr>
                      <a:r>
                        <a:rPr b="0" lang="en-US" sz="1300" spc="-1" strike="noStrike">
                          <a:solidFill>
                            <a:srgbClr val="000000"/>
                          </a:solidFill>
                          <a:latin typeface="DejaVu Sans"/>
                        </a:rPr>
                        <a:t>As with all iPads, a solid barrier of very strong adhesive hinders all repairs.</a:t>
                      </a:r>
                      <a:endParaRPr b="0" lang="en-US" sz="1300" spc="-1" strike="noStrike">
                        <a:latin typeface="Arial"/>
                      </a:endParaRPr>
                    </a:p>
                    <a:p>
                      <a:pPr marL="216000" indent="-215280">
                        <a:lnSpc>
                          <a:spcPct val="100000"/>
                        </a:lnSpc>
                        <a:buClr>
                          <a:srgbClr val="000000"/>
                        </a:buClr>
                        <a:buSzPct val="45000"/>
                        <a:buFont typeface="Wingdings" charset="2"/>
                        <a:buChar char=""/>
                      </a:pPr>
                      <a:r>
                        <a:rPr b="0" lang="en-US" sz="1300" spc="-1" strike="noStrike">
                          <a:solidFill>
                            <a:srgbClr val="000000"/>
                          </a:solidFill>
                          <a:latin typeface="DejaVu Sans"/>
                        </a:rPr>
                        <a:t>The Lightning port, a common point of failure, is soldered to the logic board.</a:t>
                      </a:r>
                      <a:endParaRPr b="0" lang="en-US" sz="1300" spc="-1" strike="noStrike">
                        <a:latin typeface="Arial"/>
                      </a:endParaRPr>
                    </a:p>
                    <a:p>
                      <a:pPr marL="216000" indent="-215280">
                        <a:lnSpc>
                          <a:spcPct val="100000"/>
                        </a:lnSpc>
                        <a:buClr>
                          <a:srgbClr val="000000"/>
                        </a:buClr>
                        <a:buSzPct val="45000"/>
                        <a:buFont typeface="Wingdings" charset="2"/>
                        <a:buChar char=""/>
                      </a:pPr>
                      <a:r>
                        <a:rPr b="0" lang="en-US" sz="1300" spc="-1" strike="noStrike">
                          <a:solidFill>
                            <a:srgbClr val="000000"/>
                          </a:solidFill>
                          <a:latin typeface="DejaVu Sans"/>
                        </a:rPr>
                        <a:t>More adhesive holds nearly everything else in place. Battery and logic board replacements are particularly obnoxious.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600">
                <a:tc>
                  <a:txBody>
                    <a:bodyPr lIns="90000" rIns="90000">
                      <a:noAutofit/>
                    </a:bodyPr>
                    <a:p>
                      <a:pPr algn="ctr">
                        <a:lnSpc>
                          <a:spcPct val="100000"/>
                        </a:lnSpc>
                      </a:pPr>
                      <a:r>
                        <a:rPr b="1" lang="en-US" sz="1300" spc="-1" strike="noStrike">
                          <a:solidFill>
                            <a:srgbClr val="000000"/>
                          </a:solidFill>
                          <a:latin typeface="DejaVu Sans"/>
                        </a:rPr>
                        <a:t>Apple iPad Mini 5 2019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marL="216000" indent="-21528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latin typeface="Arial"/>
                      </a:endParaRPr>
                    </a:p>
                    <a:p>
                      <a:pPr marL="216000" indent="-21528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latin typeface="Arial"/>
                      </a:endParaRPr>
                    </a:p>
                    <a:p>
                      <a:pPr marL="216000" indent="-215280">
                        <a:lnSpc>
                          <a:spcPct val="100000"/>
                        </a:lnSpc>
                        <a:buClr>
                          <a:srgbClr val="000000"/>
                        </a:buClr>
                        <a:buSzPct val="45000"/>
                        <a:buFont typeface="Wingdings" charset="2"/>
                        <a:buChar char=""/>
                      </a:pPr>
                      <a:r>
                        <a:rPr b="0" lang="en-US" sz="1300" spc="-1" strike="noStrike">
                          <a:solidFill>
                            <a:srgbClr val="000000"/>
                          </a:solidFill>
                          <a:latin typeface="DejaVu Sans"/>
                        </a:rPr>
                        <a:t>Removing the home button is tough, and will be required for display replacement if you want to keep Touch ID functionality.</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How much am I contributing to this mess?</a:t>
            </a:r>
            <a:endParaRPr b="0" lang="en-US" sz="2400" spc="-1" strike="noStrike">
              <a:latin typeface="Arial"/>
            </a:endParaRPr>
          </a:p>
        </p:txBody>
      </p:sp>
      <p:sp>
        <p:nvSpPr>
          <p:cNvPr id="318" name="CustomShape 2"/>
          <p:cNvSpPr/>
          <p:nvPr/>
        </p:nvSpPr>
        <p:spPr>
          <a:xfrm>
            <a:off x="263520" y="6411600"/>
            <a:ext cx="64728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https://www.footprintcalculator.org</a:t>
            </a:r>
            <a:endParaRPr b="0" lang="en-US" sz="900" spc="-1" strike="noStrike">
              <a:latin typeface="Arial"/>
            </a:endParaRPr>
          </a:p>
        </p:txBody>
      </p:sp>
      <p:sp>
        <p:nvSpPr>
          <p:cNvPr id="319" name="CustomShape 3"/>
          <p:cNvSpPr/>
          <p:nvPr/>
        </p:nvSpPr>
        <p:spPr>
          <a:xfrm>
            <a:off x="336240" y="1600920"/>
            <a:ext cx="10863000" cy="3882600"/>
          </a:xfrm>
          <a:prstGeom prst="rect">
            <a:avLst/>
          </a:prstGeom>
          <a:noFill/>
          <a:ln>
            <a:noFill/>
          </a:ln>
        </p:spPr>
        <p:style>
          <a:lnRef idx="0"/>
          <a:fillRef idx="0"/>
          <a:effectRef idx="0"/>
          <a:fontRef idx="minor"/>
        </p:style>
        <p:txBody>
          <a:bodyPr lIns="90000" rIns="90000" tIns="45000" bIns="45000">
            <a:noAutofit/>
          </a:bodyPr>
          <a:p>
            <a:pPr marL="216000" indent="-21528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What is your </a:t>
            </a:r>
            <a:r>
              <a:rPr b="0" i="1" lang="en-US" sz="2000" spc="-1" strike="noStrike">
                <a:solidFill>
                  <a:srgbClr val="000000"/>
                </a:solidFill>
                <a:latin typeface="DejaVu Sans"/>
                <a:ea typeface="DejaVu Sans"/>
              </a:rPr>
              <a:t>Ecological Footprint?</a:t>
            </a:r>
            <a:endParaRPr b="0" lang="en-US" sz="2000" spc="-1" strike="noStrike">
              <a:latin typeface="Arial"/>
            </a:endParaRPr>
          </a:p>
          <a:p>
            <a:pPr lvl="1" marL="432000" indent="-215280">
              <a:lnSpc>
                <a:spcPct val="100000"/>
              </a:lnSpc>
              <a:spcBef>
                <a:spcPts val="1191"/>
              </a:spcBef>
              <a:spcAft>
                <a:spcPts val="992"/>
              </a:spcAft>
              <a:buClr>
                <a:srgbClr val="008c4f"/>
              </a:buClr>
              <a:buSzPct val="45000"/>
              <a:buFont typeface="OpenSymbol"/>
              <a:buChar char="—"/>
            </a:pPr>
            <a:r>
              <a:rPr b="0" lang="en-US" sz="2000" spc="-1" strike="noStrike">
                <a:solidFill>
                  <a:srgbClr val="000000"/>
                </a:solidFill>
                <a:latin typeface="DejaVu Sans"/>
                <a:ea typeface="DejaVu Sans"/>
              </a:rPr>
              <a:t>How many planets do we need if everybody lives like you?</a:t>
            </a:r>
            <a:endParaRPr b="0" lang="en-US" sz="2000" spc="-1" strike="noStrike">
              <a:latin typeface="Arial"/>
            </a:endParaRPr>
          </a:p>
          <a:p>
            <a:pPr lvl="1" marL="432000" indent="-215280">
              <a:lnSpc>
                <a:spcPct val="100000"/>
              </a:lnSpc>
              <a:spcBef>
                <a:spcPts val="1191"/>
              </a:spcBef>
              <a:spcAft>
                <a:spcPts val="992"/>
              </a:spcAft>
              <a:buClr>
                <a:srgbClr val="008c4f"/>
              </a:buClr>
              <a:buSzPct val="45000"/>
              <a:buFont typeface="OpenSymbol"/>
              <a:buChar char="—"/>
            </a:pPr>
            <a:r>
              <a:rPr b="0" lang="en-US" sz="2000" spc="-1" strike="noStrike">
                <a:solidFill>
                  <a:srgbClr val="000000"/>
                </a:solidFill>
                <a:latin typeface="DejaVu Sans"/>
                <a:ea typeface="DejaVu Sans"/>
              </a:rPr>
              <a:t>When is your personal </a:t>
            </a:r>
            <a:r>
              <a:rPr b="0" i="1" lang="en-US" sz="2000" spc="-1" strike="noStrike">
                <a:solidFill>
                  <a:srgbClr val="000000"/>
                </a:solidFill>
                <a:latin typeface="DejaVu Sans"/>
                <a:ea typeface="DejaVu Sans"/>
              </a:rPr>
              <a:t>Overshoot Day?</a:t>
            </a:r>
            <a:endParaRPr b="0" lang="en-US" sz="2000" spc="-1" strike="noStrike">
              <a:latin typeface="Arial"/>
            </a:endParaRPr>
          </a:p>
          <a:p>
            <a:pPr lvl="1" marL="432000" indent="-215280">
              <a:lnSpc>
                <a:spcPct val="100000"/>
              </a:lnSpc>
              <a:spcBef>
                <a:spcPts val="1191"/>
              </a:spcBef>
              <a:spcAft>
                <a:spcPts val="992"/>
              </a:spcAft>
              <a:buClr>
                <a:srgbClr val="008c4f"/>
              </a:buClr>
              <a:buSzPct val="45000"/>
              <a:buFont typeface="OpenSymbol"/>
              <a:buChar char="—"/>
            </a:pPr>
            <a:r>
              <a:rPr b="0" lang="en-US" sz="1800" spc="-1" strike="noStrike" u="sng">
                <a:solidFill>
                  <a:srgbClr val="0000ff"/>
                </a:solidFill>
                <a:uFillTx/>
                <a:latin typeface="DejaVu Sans"/>
                <a:ea typeface="DejaVu Sans"/>
                <a:hlinkClick r:id="rId2"/>
              </a:rPr>
              <a:t>Compute YOUR ecological footprint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Emotional Ecological Liabilities – Watson and Chomsky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Emotional Ecological Liabilities – Watson and Chomsky</a:t>
            </a:r>
            <a:endParaRPr b="0" lang="en-US" sz="2400" spc="-1" strike="noStrike">
              <a:latin typeface="Arial"/>
            </a:endParaRPr>
          </a:p>
        </p:txBody>
      </p:sp>
      <p:pic>
        <p:nvPicPr>
          <p:cNvPr id="322" name="Grafik 2" descr=""/>
          <p:cNvPicPr/>
          <p:nvPr/>
        </p:nvPicPr>
        <p:blipFill>
          <a:blip r:embed="rId1"/>
          <a:stretch/>
        </p:blipFill>
        <p:spPr>
          <a:xfrm>
            <a:off x="1641240" y="1384560"/>
            <a:ext cx="8133840" cy="513432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What are you gonna tell you children?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What are you gonna tell you children?</a:t>
            </a:r>
            <a:endParaRPr b="0" lang="en-US" sz="2400" spc="-1" strike="noStrike">
              <a:latin typeface="Arial"/>
            </a:endParaRPr>
          </a:p>
        </p:txBody>
      </p:sp>
      <p:pic>
        <p:nvPicPr>
          <p:cNvPr id="325" name="" descr=""/>
          <p:cNvPicPr/>
          <p:nvPr/>
        </p:nvPicPr>
        <p:blipFill>
          <a:blip r:embed="rId1"/>
          <a:stretch/>
        </p:blipFill>
        <p:spPr>
          <a:xfrm>
            <a:off x="459000" y="1371600"/>
            <a:ext cx="4567320" cy="4959000"/>
          </a:xfrm>
          <a:prstGeom prst="rect">
            <a:avLst/>
          </a:prstGeom>
          <a:ln>
            <a:noFill/>
          </a:ln>
        </p:spPr>
      </p:pic>
      <p:sp>
        <p:nvSpPr>
          <p:cNvPr id="326" name="CustomShape 2"/>
          <p:cNvSpPr/>
          <p:nvPr/>
        </p:nvSpPr>
        <p:spPr>
          <a:xfrm>
            <a:off x="263520" y="6411600"/>
            <a:ext cx="77785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US" sz="900" spc="-1" strike="noStrike">
              <a:latin typeface="Arial"/>
            </a:endParaRPr>
          </a:p>
        </p:txBody>
      </p:sp>
      <p:sp>
        <p:nvSpPr>
          <p:cNvPr id="327" name="CustomShape 3"/>
          <p:cNvSpPr/>
          <p:nvPr/>
        </p:nvSpPr>
        <p:spPr>
          <a:xfrm>
            <a:off x="6310800" y="1875960"/>
            <a:ext cx="3744720" cy="2921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TU Clausthal – Research Profile </a:t>
            </a:r>
            <a:endParaRPr b="0" lang="en-US" sz="2400" spc="-1" strike="noStrike">
              <a:latin typeface="Arial"/>
            </a:endParaRPr>
          </a:p>
        </p:txBody>
      </p:sp>
      <p:sp>
        <p:nvSpPr>
          <p:cNvPr id="329" name="CustomShape 2"/>
          <p:cNvSpPr/>
          <p:nvPr/>
        </p:nvSpPr>
        <p:spPr>
          <a:xfrm>
            <a:off x="263520" y="6411600"/>
            <a:ext cx="64728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https://www.tu-clausthal.de/en/university/about-us</a:t>
            </a:r>
            <a:endParaRPr b="0" lang="en-US" sz="900" spc="-1" strike="noStrike">
              <a:latin typeface="Arial"/>
            </a:endParaRPr>
          </a:p>
        </p:txBody>
      </p:sp>
      <p:pic>
        <p:nvPicPr>
          <p:cNvPr id="330" name="Grafik 2" descr=""/>
          <p:cNvPicPr/>
          <p:nvPr/>
        </p:nvPicPr>
        <p:blipFill>
          <a:blip r:embed="rId2"/>
          <a:stretch/>
        </p:blipFill>
        <p:spPr>
          <a:xfrm>
            <a:off x="417240" y="1487880"/>
            <a:ext cx="5671080" cy="4397040"/>
          </a:xfrm>
          <a:prstGeom prst="rect">
            <a:avLst/>
          </a:prstGeom>
          <a:ln>
            <a:noFill/>
          </a:ln>
        </p:spPr>
      </p:pic>
      <p:pic>
        <p:nvPicPr>
          <p:cNvPr id="331" name="Grafik 7" descr=""/>
          <p:cNvPicPr/>
          <p:nvPr/>
        </p:nvPicPr>
        <p:blipFill>
          <a:blip r:embed="rId3"/>
          <a:stretch/>
        </p:blipFill>
        <p:spPr>
          <a:xfrm>
            <a:off x="6560280" y="1330920"/>
            <a:ext cx="3990960" cy="471132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4406760"/>
            <a:ext cx="10745280" cy="1354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Motivation</a:t>
            </a:r>
            <a:endParaRPr b="0" lang="en-US" sz="3000" spc="-1" strike="noStrike">
              <a:latin typeface="Arial"/>
            </a:endParaRPr>
          </a:p>
        </p:txBody>
      </p:sp>
      <p:sp>
        <p:nvSpPr>
          <p:cNvPr id="196" name="CustomShape 2"/>
          <p:cNvSpPr/>
          <p:nvPr/>
        </p:nvSpPr>
        <p:spPr>
          <a:xfrm>
            <a:off x="335520" y="2906640"/>
            <a:ext cx="10745280" cy="14922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335520" y="4406760"/>
            <a:ext cx="10745280" cy="1354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The linear (industrial) Economy</a:t>
            </a:r>
            <a:endParaRPr b="0" lang="en-US" sz="3000" spc="-1" strike="noStrike">
              <a:latin typeface="Arial"/>
            </a:endParaRPr>
          </a:p>
        </p:txBody>
      </p:sp>
      <p:sp>
        <p:nvSpPr>
          <p:cNvPr id="333" name="CustomShape 2"/>
          <p:cNvSpPr/>
          <p:nvPr/>
        </p:nvSpPr>
        <p:spPr>
          <a:xfrm>
            <a:off x="335520" y="2906640"/>
            <a:ext cx="10745280" cy="14922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Linear (Industrial) Economy</a:t>
            </a:r>
            <a:endParaRPr b="0" lang="en-US" sz="2400" spc="-1" strike="noStrike">
              <a:latin typeface="Arial"/>
            </a:endParaRPr>
          </a:p>
        </p:txBody>
      </p:sp>
      <p:sp>
        <p:nvSpPr>
          <p:cNvPr id="335" name="CustomShape 2"/>
          <p:cNvSpPr/>
          <p:nvPr/>
        </p:nvSpPr>
        <p:spPr>
          <a:xfrm>
            <a:off x="263520" y="6411600"/>
            <a:ext cx="64728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36" name="CustomShape 3"/>
          <p:cNvSpPr/>
          <p:nvPr/>
        </p:nvSpPr>
        <p:spPr>
          <a:xfrm>
            <a:off x="7866360" y="1459440"/>
            <a:ext cx="3214440" cy="46731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337" name="" descr=""/>
          <p:cNvPicPr/>
          <p:nvPr/>
        </p:nvPicPr>
        <p:blipFill>
          <a:blip r:embed="rId1"/>
          <a:stretch/>
        </p:blipFill>
        <p:spPr>
          <a:xfrm>
            <a:off x="290880" y="2299320"/>
            <a:ext cx="11340000" cy="272484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Linear Economy – Definition</a:t>
            </a:r>
            <a:endParaRPr b="0" lang="en-US" sz="2400" spc="-1" strike="noStrike">
              <a:latin typeface="Arial"/>
            </a:endParaRPr>
          </a:p>
          <a:p>
            <a:pPr>
              <a:lnSpc>
                <a:spcPct val="100000"/>
              </a:lnSpc>
            </a:pPr>
            <a:endParaRPr b="0" lang="en-US" sz="2400" spc="-1" strike="noStrike">
              <a:latin typeface="Arial"/>
            </a:endParaRPr>
          </a:p>
        </p:txBody>
      </p:sp>
      <p:sp>
        <p:nvSpPr>
          <p:cNvPr id="339" name="CustomShape 2"/>
          <p:cNvSpPr/>
          <p:nvPr/>
        </p:nvSpPr>
        <p:spPr>
          <a:xfrm>
            <a:off x="335520" y="1268640"/>
            <a:ext cx="10745280" cy="5032800"/>
          </a:xfrm>
          <a:prstGeom prst="rect">
            <a:avLst/>
          </a:prstGeom>
          <a:noFill/>
          <a:ln>
            <a:solidFill>
              <a:srgbClr val="ffffff"/>
            </a:solidFill>
          </a:ln>
        </p:spPr>
        <p:style>
          <a:lnRef idx="0"/>
          <a:fillRef idx="0"/>
          <a:effectRef idx="0"/>
          <a:fontRef idx="minor"/>
        </p:style>
      </p:sp>
      <p:sp>
        <p:nvSpPr>
          <p:cNvPr id="340" name="CustomShape 3"/>
          <p:cNvSpPr/>
          <p:nvPr/>
        </p:nvSpPr>
        <p:spPr>
          <a:xfrm>
            <a:off x="335520" y="2859120"/>
            <a:ext cx="10576800" cy="1875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Linear Economy – Definition</a:t>
            </a:r>
            <a:endParaRPr b="0" lang="en-US" sz="2400" spc="-1" strike="noStrike">
              <a:latin typeface="Arial"/>
            </a:endParaRPr>
          </a:p>
          <a:p>
            <a:pPr>
              <a:lnSpc>
                <a:spcPct val="100000"/>
              </a:lnSpc>
            </a:pPr>
            <a:endParaRPr b="0" lang="en-US" sz="2400" spc="-1" strike="noStrike">
              <a:latin typeface="Arial"/>
            </a:endParaRPr>
          </a:p>
        </p:txBody>
      </p:sp>
      <p:sp>
        <p:nvSpPr>
          <p:cNvPr id="342" name="CustomShape 2"/>
          <p:cNvSpPr/>
          <p:nvPr/>
        </p:nvSpPr>
        <p:spPr>
          <a:xfrm>
            <a:off x="335520" y="1268640"/>
            <a:ext cx="10745280" cy="50328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Take – Make – Dispose”</a:t>
            </a:r>
            <a:endParaRPr b="0" lang="en-US" sz="1800" spc="-1" strike="noStrike">
              <a:latin typeface="Arial"/>
            </a:endParaRPr>
          </a:p>
        </p:txBody>
      </p:sp>
      <p:sp>
        <p:nvSpPr>
          <p:cNvPr id="343" name="CustomShape 3"/>
          <p:cNvSpPr/>
          <p:nvPr/>
        </p:nvSpPr>
        <p:spPr>
          <a:xfrm>
            <a:off x="335520" y="2859120"/>
            <a:ext cx="10576800" cy="1875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Linear Industrial Economy – Definition</a:t>
            </a:r>
            <a:endParaRPr b="0" lang="en-US" sz="2400" spc="-1" strike="noStrike">
              <a:latin typeface="Arial"/>
            </a:endParaRPr>
          </a:p>
          <a:p>
            <a:pPr>
              <a:lnSpc>
                <a:spcPct val="100000"/>
              </a:lnSpc>
            </a:pPr>
            <a:endParaRPr b="0" lang="en-US" sz="2400" spc="-1" strike="noStrike">
              <a:latin typeface="Arial"/>
            </a:endParaRPr>
          </a:p>
        </p:txBody>
      </p:sp>
      <p:sp>
        <p:nvSpPr>
          <p:cNvPr id="345" name="CustomShape 2"/>
          <p:cNvSpPr/>
          <p:nvPr/>
        </p:nvSpPr>
        <p:spPr>
          <a:xfrm>
            <a:off x="335520" y="1268640"/>
            <a:ext cx="10745280" cy="50328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Its objectives are to maintain value (not to create value added), to optimise stock management (not flows) and to increase the efficiency of using goods (not of producing goods)”</a:t>
            </a:r>
            <a:endParaRPr b="0" lang="en-US" sz="1800" spc="-1" strike="noStrike">
              <a:latin typeface="Arial"/>
            </a:endParaRPr>
          </a:p>
        </p:txBody>
      </p:sp>
      <p:sp>
        <p:nvSpPr>
          <p:cNvPr id="346" name="CustomShape 3"/>
          <p:cNvSpPr/>
          <p:nvPr/>
        </p:nvSpPr>
        <p:spPr>
          <a:xfrm>
            <a:off x="335520" y="2859120"/>
            <a:ext cx="10576800" cy="1875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47" name="CustomShape 4"/>
          <p:cNvSpPr/>
          <p:nvPr/>
        </p:nvSpPr>
        <p:spPr>
          <a:xfrm>
            <a:off x="263520" y="6411600"/>
            <a:ext cx="64728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Linear (Industrial) Economy – Waste Management as last Step</a:t>
            </a:r>
            <a:endParaRPr b="0" lang="en-US" sz="2400" spc="-1" strike="noStrike">
              <a:latin typeface="Arial"/>
            </a:endParaRPr>
          </a:p>
        </p:txBody>
      </p:sp>
      <p:sp>
        <p:nvSpPr>
          <p:cNvPr id="349" name="CustomShape 2"/>
          <p:cNvSpPr/>
          <p:nvPr/>
        </p:nvSpPr>
        <p:spPr>
          <a:xfrm>
            <a:off x="263520" y="6411600"/>
            <a:ext cx="64728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350" name="" descr=""/>
          <p:cNvPicPr/>
          <p:nvPr/>
        </p:nvPicPr>
        <p:blipFill>
          <a:blip r:embed="rId1"/>
          <a:stretch/>
        </p:blipFill>
        <p:spPr>
          <a:xfrm>
            <a:off x="817560" y="1371600"/>
            <a:ext cx="9824400" cy="532548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latin typeface="Arial"/>
            </a:endParaRPr>
          </a:p>
        </p:txBody>
      </p:sp>
      <p:pic>
        <p:nvPicPr>
          <p:cNvPr id="352" name="Grafik 3" descr=""/>
          <p:cNvPicPr/>
          <p:nvPr/>
        </p:nvPicPr>
        <p:blipFill>
          <a:blip r:embed="rId1"/>
          <a:stretch/>
        </p:blipFill>
        <p:spPr>
          <a:xfrm>
            <a:off x="516600" y="1917360"/>
            <a:ext cx="5844600" cy="301608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latin typeface="Arial"/>
            </a:endParaRPr>
          </a:p>
        </p:txBody>
      </p:sp>
      <p:sp>
        <p:nvSpPr>
          <p:cNvPr id="354" name="CustomShape 2"/>
          <p:cNvSpPr/>
          <p:nvPr/>
        </p:nvSpPr>
        <p:spPr>
          <a:xfrm>
            <a:off x="263520" y="6411600"/>
            <a:ext cx="108774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US" sz="900" spc="-1" strike="noStrike">
              <a:latin typeface="Arial"/>
            </a:endParaRPr>
          </a:p>
        </p:txBody>
      </p:sp>
      <p:pic>
        <p:nvPicPr>
          <p:cNvPr id="355" name="Grafik 3" descr=""/>
          <p:cNvPicPr/>
          <p:nvPr/>
        </p:nvPicPr>
        <p:blipFill>
          <a:blip r:embed="rId2"/>
          <a:stretch/>
        </p:blipFill>
        <p:spPr>
          <a:xfrm>
            <a:off x="516600" y="1917360"/>
            <a:ext cx="5844600" cy="3016080"/>
          </a:xfrm>
          <a:prstGeom prst="rect">
            <a:avLst/>
          </a:prstGeom>
          <a:ln>
            <a:noFill/>
          </a:ln>
        </p:spPr>
      </p:pic>
      <p:pic>
        <p:nvPicPr>
          <p:cNvPr id="356" name="" descr=""/>
          <p:cNvPicPr/>
          <p:nvPr/>
        </p:nvPicPr>
        <p:blipFill>
          <a:blip r:embed="rId3"/>
          <a:stretch/>
        </p:blipFill>
        <p:spPr>
          <a:xfrm>
            <a:off x="6701400" y="1674360"/>
            <a:ext cx="4516920" cy="363996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latin typeface="Arial"/>
            </a:endParaRPr>
          </a:p>
        </p:txBody>
      </p:sp>
      <p:sp>
        <p:nvSpPr>
          <p:cNvPr id="358" name="CustomShape 2"/>
          <p:cNvSpPr/>
          <p:nvPr/>
        </p:nvSpPr>
        <p:spPr>
          <a:xfrm>
            <a:off x="263520" y="6411600"/>
            <a:ext cx="108774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Arial"/>
            </a:endParaRPr>
          </a:p>
        </p:txBody>
      </p:sp>
      <p:sp>
        <p:nvSpPr>
          <p:cNvPr id="359" name="CustomShape 3"/>
          <p:cNvSpPr/>
          <p:nvPr/>
        </p:nvSpPr>
        <p:spPr>
          <a:xfrm>
            <a:off x="335520" y="1268640"/>
            <a:ext cx="10745280" cy="50328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Arial"/>
            </a:endParaRPr>
          </a:p>
        </p:txBody>
      </p:sp>
      <p:sp>
        <p:nvSpPr>
          <p:cNvPr id="360" name="CustomShape 4"/>
          <p:cNvSpPr/>
          <p:nvPr/>
        </p:nvSpPr>
        <p:spPr>
          <a:xfrm>
            <a:off x="865440" y="2859120"/>
            <a:ext cx="9924120" cy="1875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456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2 generations profited from cheap nuclear energy</a:t>
            </a:r>
            <a:endParaRPr b="0" lang="en-US" sz="2400" spc="-1" strike="noStrike">
              <a:latin typeface="Arial"/>
            </a:endParaRPr>
          </a:p>
          <a:p>
            <a:pPr algn="ct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latin typeface="Arial"/>
            </a:endParaRPr>
          </a:p>
        </p:txBody>
      </p:sp>
      <p:sp>
        <p:nvSpPr>
          <p:cNvPr id="362" name="CustomShape 2"/>
          <p:cNvSpPr/>
          <p:nvPr/>
        </p:nvSpPr>
        <p:spPr>
          <a:xfrm>
            <a:off x="335520" y="1268640"/>
            <a:ext cx="10745280" cy="50328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Arial"/>
            </a:endParaRPr>
          </a:p>
        </p:txBody>
      </p:sp>
      <p:sp>
        <p:nvSpPr>
          <p:cNvPr id="363" name="CustomShape 3"/>
          <p:cNvSpPr/>
          <p:nvPr/>
        </p:nvSpPr>
        <p:spPr>
          <a:xfrm>
            <a:off x="865440" y="2859120"/>
            <a:ext cx="9924120" cy="1875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456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2 generations profited from cheap nuclear energy</a:t>
            </a:r>
            <a:endParaRPr b="0" lang="en-US" sz="2400" spc="-1" strike="noStrike">
              <a:latin typeface="Arial"/>
            </a:endParaRPr>
          </a:p>
          <a:p>
            <a:pPr marL="216000" indent="-21456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40,000 generation will have to live with the waste</a:t>
            </a:r>
            <a:endParaRPr b="0" lang="en-US" sz="2400" spc="-1" strike="noStrike">
              <a:latin typeface="Arial"/>
            </a:endParaRPr>
          </a:p>
        </p:txBody>
      </p:sp>
      <p:sp>
        <p:nvSpPr>
          <p:cNvPr id="364" name="CustomShape 4"/>
          <p:cNvSpPr/>
          <p:nvPr/>
        </p:nvSpPr>
        <p:spPr>
          <a:xfrm>
            <a:off x="263520" y="6411600"/>
            <a:ext cx="108774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1 </a:t>
            </a:r>
            <a:endParaRPr b="0" lang="en-US" sz="2400" spc="-1" strike="noStrike">
              <a:latin typeface="Arial"/>
            </a:endParaRPr>
          </a:p>
        </p:txBody>
      </p:sp>
      <p:sp>
        <p:nvSpPr>
          <p:cNvPr id="198" name="CustomShape 2"/>
          <p:cNvSpPr/>
          <p:nvPr/>
        </p:nvSpPr>
        <p:spPr>
          <a:xfrm>
            <a:off x="335520" y="1268280"/>
            <a:ext cx="10744920" cy="50324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75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old are you?</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pic>
        <p:nvPicPr>
          <p:cNvPr id="366" name="" descr=""/>
          <p:cNvPicPr/>
          <p:nvPr/>
        </p:nvPicPr>
        <p:blipFill>
          <a:blip r:embed="rId1"/>
          <a:stretch/>
        </p:blipFill>
        <p:spPr>
          <a:xfrm>
            <a:off x="2514600" y="1734840"/>
            <a:ext cx="5303880" cy="3977280"/>
          </a:xfrm>
          <a:prstGeom prst="rect">
            <a:avLst/>
          </a:prstGeom>
          <a:ln>
            <a:noFill/>
          </a:ln>
        </p:spPr>
      </p:pic>
      <p:sp>
        <p:nvSpPr>
          <p:cNvPr id="367" name="CustomShape 2"/>
          <p:cNvSpPr/>
          <p:nvPr/>
        </p:nvSpPr>
        <p:spPr>
          <a:xfrm>
            <a:off x="263520" y="6051600"/>
            <a:ext cx="108774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sp>
        <p:nvSpPr>
          <p:cNvPr id="369" name="CustomShape 2"/>
          <p:cNvSpPr/>
          <p:nvPr/>
        </p:nvSpPr>
        <p:spPr>
          <a:xfrm>
            <a:off x="263520" y="6411600"/>
            <a:ext cx="7415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latin typeface="Arial"/>
            </a:endParaRPr>
          </a:p>
        </p:txBody>
      </p:sp>
      <p:sp>
        <p:nvSpPr>
          <p:cNvPr id="370" name="CustomShape 3"/>
          <p:cNvSpPr/>
          <p:nvPr/>
        </p:nvSpPr>
        <p:spPr>
          <a:xfrm>
            <a:off x="335520" y="1268280"/>
            <a:ext cx="2881800" cy="503280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That is a credit card every week!</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latin typeface="Arial"/>
            </a:endParaRPr>
          </a:p>
        </p:txBody>
      </p:sp>
      <p:pic>
        <p:nvPicPr>
          <p:cNvPr id="371" name="" descr=""/>
          <p:cNvPicPr/>
          <p:nvPr/>
        </p:nvPicPr>
        <p:blipFill>
          <a:blip r:embed="rId1"/>
          <a:stretch/>
        </p:blipFill>
        <p:spPr>
          <a:xfrm>
            <a:off x="4669560" y="1734840"/>
            <a:ext cx="5303880" cy="3977280"/>
          </a:xfrm>
          <a:prstGeom prst="rect">
            <a:avLst/>
          </a:prstGeom>
          <a:ln>
            <a:noFill/>
          </a:ln>
        </p:spPr>
      </p:pic>
      <p:sp>
        <p:nvSpPr>
          <p:cNvPr id="372" name="CustomShape 4"/>
          <p:cNvSpPr/>
          <p:nvPr/>
        </p:nvSpPr>
        <p:spPr>
          <a:xfrm>
            <a:off x="263520" y="6051600"/>
            <a:ext cx="108774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sp>
        <p:nvSpPr>
          <p:cNvPr id="374" name="CustomShape 2"/>
          <p:cNvSpPr/>
          <p:nvPr/>
        </p:nvSpPr>
        <p:spPr>
          <a:xfrm>
            <a:off x="263520" y="6411600"/>
            <a:ext cx="7415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latin typeface="Arial"/>
            </a:endParaRPr>
          </a:p>
        </p:txBody>
      </p:sp>
      <p:sp>
        <p:nvSpPr>
          <p:cNvPr id="375" name="CustomShape 3"/>
          <p:cNvSpPr/>
          <p:nvPr/>
        </p:nvSpPr>
        <p:spPr>
          <a:xfrm>
            <a:off x="335520" y="1268280"/>
            <a:ext cx="2881800" cy="503280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That is a credit card every week!</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That’s approximately 21 grams a month, or just over 250 grams a year.</a:t>
            </a:r>
            <a:endParaRPr b="0" lang="en-US" sz="1800" spc="-1" strike="noStrike">
              <a:latin typeface="Arial"/>
            </a:endParaRPr>
          </a:p>
        </p:txBody>
      </p:sp>
      <p:pic>
        <p:nvPicPr>
          <p:cNvPr id="376" name="" descr=""/>
          <p:cNvPicPr/>
          <p:nvPr/>
        </p:nvPicPr>
        <p:blipFill>
          <a:blip r:embed="rId1"/>
          <a:stretch/>
        </p:blipFill>
        <p:spPr>
          <a:xfrm>
            <a:off x="4669200" y="1734840"/>
            <a:ext cx="5303880" cy="3977280"/>
          </a:xfrm>
          <a:prstGeom prst="rect">
            <a:avLst/>
          </a:prstGeom>
          <a:ln>
            <a:noFill/>
          </a:ln>
        </p:spPr>
      </p:pic>
      <p:sp>
        <p:nvSpPr>
          <p:cNvPr id="377" name="CustomShape 4"/>
          <p:cNvSpPr/>
          <p:nvPr/>
        </p:nvSpPr>
        <p:spPr>
          <a:xfrm>
            <a:off x="263520" y="6051600"/>
            <a:ext cx="108774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https://creativecommons.org/licenses/by-sa/4.0/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sp>
        <p:nvSpPr>
          <p:cNvPr id="379" name="CustomShape 2"/>
          <p:cNvSpPr/>
          <p:nvPr/>
        </p:nvSpPr>
        <p:spPr>
          <a:xfrm>
            <a:off x="263520" y="6411600"/>
            <a:ext cx="7415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latin typeface="Arial"/>
            </a:endParaRPr>
          </a:p>
        </p:txBody>
      </p:sp>
      <p:sp>
        <p:nvSpPr>
          <p:cNvPr id="380" name="CustomShape 3"/>
          <p:cNvSpPr/>
          <p:nvPr/>
        </p:nvSpPr>
        <p:spPr>
          <a:xfrm>
            <a:off x="335520" y="1232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1800" spc="-1" strike="noStrike">
                <a:solidFill>
                  <a:srgbClr val="000000"/>
                </a:solidFill>
                <a:latin typeface="DejaVu Sans"/>
                <a:ea typeface="DejaVu Sans"/>
              </a:rPr>
              <a:t>Global Flows of Plastic Packaging Materials in 2013</a:t>
            </a:r>
            <a:endParaRPr b="0" lang="en-US" sz="1800" spc="-1" strike="noStrike">
              <a:latin typeface="Arial"/>
            </a:endParaRPr>
          </a:p>
        </p:txBody>
      </p:sp>
      <p:pic>
        <p:nvPicPr>
          <p:cNvPr id="381" name="" descr=""/>
          <p:cNvPicPr/>
          <p:nvPr/>
        </p:nvPicPr>
        <p:blipFill>
          <a:blip r:embed="rId1"/>
          <a:stretch/>
        </p:blipFill>
        <p:spPr>
          <a:xfrm>
            <a:off x="2583000" y="914400"/>
            <a:ext cx="7126200" cy="575244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sp>
        <p:nvSpPr>
          <p:cNvPr id="383" name="CustomShape 2"/>
          <p:cNvSpPr/>
          <p:nvPr/>
        </p:nvSpPr>
        <p:spPr>
          <a:xfrm>
            <a:off x="263520" y="6411600"/>
            <a:ext cx="7415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latin typeface="Arial"/>
            </a:endParaRPr>
          </a:p>
        </p:txBody>
      </p:sp>
      <p:sp>
        <p:nvSpPr>
          <p:cNvPr id="384" name="CustomShape 3"/>
          <p:cNvSpPr/>
          <p:nvPr/>
        </p:nvSpPr>
        <p:spPr>
          <a:xfrm>
            <a:off x="335520" y="1268280"/>
            <a:ext cx="2881800" cy="503280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2050, there will be more plastic than fish in the ocean (by weight)</a:t>
            </a:r>
            <a:r>
              <a:rPr b="0" lang="en-US" sz="1800" spc="-1" strike="noStrike">
                <a:solidFill>
                  <a:srgbClr val="ffffff"/>
                </a:solidFill>
                <a:latin typeface="DejaVu Sans"/>
                <a:ea typeface="DejaVu Sans"/>
              </a:rPr>
              <a:t> is a credit card every week!</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latin typeface="Arial"/>
            </a:endParaRPr>
          </a:p>
        </p:txBody>
      </p:sp>
      <p:pic>
        <p:nvPicPr>
          <p:cNvPr id="385" name="" descr=""/>
          <p:cNvPicPr/>
          <p:nvPr/>
        </p:nvPicPr>
        <p:blipFill>
          <a:blip r:embed="rId1"/>
          <a:stretch/>
        </p:blipFill>
        <p:spPr>
          <a:xfrm>
            <a:off x="2583000" y="914400"/>
            <a:ext cx="7126200" cy="5752440"/>
          </a:xfrm>
          <a:prstGeom prst="rect">
            <a:avLst/>
          </a:prstGeom>
          <a:ln>
            <a:noFill/>
          </a:ln>
        </p:spPr>
      </p:pic>
      <p:sp>
        <p:nvSpPr>
          <p:cNvPr id="386" name="CustomShape 4"/>
          <p:cNvSpPr/>
          <p:nvPr/>
        </p:nvSpPr>
        <p:spPr>
          <a:xfrm>
            <a:off x="335520" y="1232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1800" spc="-1" strike="noStrike">
                <a:solidFill>
                  <a:srgbClr val="000000"/>
                </a:solidFill>
                <a:latin typeface="DejaVu Sans"/>
                <a:ea typeface="DejaVu Sans"/>
              </a:rPr>
              <a:t>Global Flows of Plastic Packaging Materials in 2013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Waste Management</a:t>
            </a:r>
            <a:endParaRPr b="0" lang="en-US" sz="2400" spc="-1" strike="noStrike">
              <a:latin typeface="Arial"/>
            </a:endParaRPr>
          </a:p>
          <a:p>
            <a:pPr>
              <a:lnSpc>
                <a:spcPct val="100000"/>
              </a:lnSpc>
            </a:pPr>
            <a:endParaRPr b="0" lang="en-US" sz="2400" spc="-1" strike="noStrike">
              <a:latin typeface="Arial"/>
            </a:endParaRPr>
          </a:p>
        </p:txBody>
      </p:sp>
      <p:sp>
        <p:nvSpPr>
          <p:cNvPr id="388" name="CustomShape 2"/>
          <p:cNvSpPr/>
          <p:nvPr/>
        </p:nvSpPr>
        <p:spPr>
          <a:xfrm>
            <a:off x="335520" y="1268640"/>
            <a:ext cx="10745280" cy="50328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595959"/>
                </a:solidFill>
                <a:latin typeface="DejaVu Sans"/>
                <a:ea typeface="DejaVu Sans"/>
              </a:rPr>
              <a:t>Waste = Inefficiency</a:t>
            </a:r>
            <a:endParaRPr b="0" lang="en-US" sz="2800" spc="-1" strike="noStrike">
              <a:latin typeface="Arial"/>
            </a:endParaRPr>
          </a:p>
        </p:txBody>
      </p:sp>
      <p:sp>
        <p:nvSpPr>
          <p:cNvPr id="389" name="CustomShape 3"/>
          <p:cNvSpPr/>
          <p:nvPr/>
        </p:nvSpPr>
        <p:spPr>
          <a:xfrm>
            <a:off x="3526920" y="2859120"/>
            <a:ext cx="4348080" cy="1875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Linear (Industrial) Economy</a:t>
            </a:r>
            <a:endParaRPr b="0" lang="en-US" sz="2400" spc="-1" strike="noStrike">
              <a:latin typeface="Arial"/>
            </a:endParaRPr>
          </a:p>
        </p:txBody>
      </p:sp>
      <p:sp>
        <p:nvSpPr>
          <p:cNvPr id="391" name="CustomShape 2"/>
          <p:cNvSpPr/>
          <p:nvPr/>
        </p:nvSpPr>
        <p:spPr>
          <a:xfrm>
            <a:off x="263520" y="6411600"/>
            <a:ext cx="64728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392" name="" descr=""/>
          <p:cNvPicPr/>
          <p:nvPr/>
        </p:nvPicPr>
        <p:blipFill>
          <a:blip r:embed="rId1"/>
          <a:stretch/>
        </p:blipFill>
        <p:spPr>
          <a:xfrm>
            <a:off x="350280" y="1859040"/>
            <a:ext cx="11303280" cy="373356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527400" y="1412640"/>
            <a:ext cx="10361160" cy="114768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latin typeface="Arial"/>
            </a:endParaRPr>
          </a:p>
        </p:txBody>
      </p:sp>
      <p:sp>
        <p:nvSpPr>
          <p:cNvPr id="394" name="CustomShape 2"/>
          <p:cNvSpPr/>
          <p:nvPr/>
        </p:nvSpPr>
        <p:spPr>
          <a:xfrm>
            <a:off x="527400" y="2852640"/>
            <a:ext cx="10361160" cy="23684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Introduction to the Circular Economy</a:t>
            </a:r>
            <a:endParaRPr b="0" lang="en-US" sz="2400" spc="-1" strike="noStrike">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Part 2</a:t>
            </a: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Benjamin Leiding (Clausthal)</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Arne Bochem (Göttingen)</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1"/>
          <p:cNvSpPr/>
          <p:nvPr/>
        </p:nvSpPr>
        <p:spPr>
          <a:xfrm>
            <a:off x="335520" y="1268640"/>
            <a:ext cx="10745280" cy="5032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396" name="CustomShape 2"/>
          <p:cNvSpPr/>
          <p:nvPr/>
        </p:nvSpPr>
        <p:spPr>
          <a:xfrm>
            <a:off x="335520" y="764640"/>
            <a:ext cx="10745280" cy="496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2 </a:t>
            </a:r>
            <a:endParaRPr b="0" lang="en-US" sz="2400" spc="-1" strike="noStrike">
              <a:latin typeface="Arial"/>
            </a:endParaRPr>
          </a:p>
        </p:txBody>
      </p:sp>
      <p:sp>
        <p:nvSpPr>
          <p:cNvPr id="200" name="CustomShape 2"/>
          <p:cNvSpPr/>
          <p:nvPr/>
        </p:nvSpPr>
        <p:spPr>
          <a:xfrm>
            <a:off x="335520" y="1268280"/>
            <a:ext cx="10744920" cy="50324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75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Are you involved in any climate change or sustainability movement / organization / party / etc. – if yes, which one?</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 Type “no”</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 → Type the name/abbreviation, e.g., “XR” (Extinction Rebellion), “FF” (Fridays for Future),  etc.</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3 </a:t>
            </a:r>
            <a:endParaRPr b="0" lang="en-US" sz="2400" spc="-1" strike="noStrike">
              <a:latin typeface="Arial"/>
            </a:endParaRPr>
          </a:p>
        </p:txBody>
      </p:sp>
      <p:sp>
        <p:nvSpPr>
          <p:cNvPr id="202" name="CustomShape 2"/>
          <p:cNvSpPr/>
          <p:nvPr/>
        </p:nvSpPr>
        <p:spPr>
          <a:xfrm>
            <a:off x="335520" y="1268280"/>
            <a:ext cx="10744920" cy="50324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75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Would you like to attend the lecture and Q&amp;A live in Goslar?</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The Limits to Growth – 1972 </a:t>
            </a:r>
            <a:endParaRPr b="0" lang="en-US" sz="2400" spc="-1" strike="noStrike">
              <a:latin typeface="Arial"/>
            </a:endParaRPr>
          </a:p>
        </p:txBody>
      </p:sp>
      <p:sp>
        <p:nvSpPr>
          <p:cNvPr id="204" name="CustomShape 2"/>
          <p:cNvSpPr/>
          <p:nvPr/>
        </p:nvSpPr>
        <p:spPr>
          <a:xfrm>
            <a:off x="335520" y="1268640"/>
            <a:ext cx="10745280" cy="50328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205" name="Grafik 4" descr=""/>
          <p:cNvPicPr/>
          <p:nvPr/>
        </p:nvPicPr>
        <p:blipFill>
          <a:blip r:embed="rId1"/>
          <a:stretch/>
        </p:blipFill>
        <p:spPr>
          <a:xfrm>
            <a:off x="2583720" y="1473480"/>
            <a:ext cx="7016400" cy="473616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The Limits to Growth – World3 Standard Run </a:t>
            </a:r>
            <a:endParaRPr b="0" lang="en-US" sz="2400" spc="-1" strike="noStrike">
              <a:latin typeface="Arial"/>
            </a:endParaRPr>
          </a:p>
        </p:txBody>
      </p:sp>
      <p:sp>
        <p:nvSpPr>
          <p:cNvPr id="207" name="CustomShape 2"/>
          <p:cNvSpPr/>
          <p:nvPr/>
        </p:nvSpPr>
        <p:spPr>
          <a:xfrm>
            <a:off x="335520" y="1267560"/>
            <a:ext cx="10745280" cy="50328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208" name="Inhaltsplatzhalter 5" descr=""/>
          <p:cNvPicPr/>
          <p:nvPr/>
        </p:nvPicPr>
        <p:blipFill>
          <a:blip r:embed="rId1"/>
          <a:stretch/>
        </p:blipFill>
        <p:spPr>
          <a:xfrm>
            <a:off x="3885480" y="1509120"/>
            <a:ext cx="4412520" cy="4496400"/>
          </a:xfrm>
          <a:prstGeom prst="rect">
            <a:avLst/>
          </a:prstGeom>
          <a:ln>
            <a:noFill/>
          </a:ln>
          <a:effectLst>
            <a:outerShdw algn="ctr" blurRad="50760" dir="5400000" dist="50760" rotWithShape="0">
              <a:schemeClr val="bg2"/>
            </a:outerShdw>
          </a:effectLst>
        </p:spPr>
      </p:pic>
      <p:sp>
        <p:nvSpPr>
          <p:cNvPr id="209" name="CustomShape 3"/>
          <p:cNvSpPr/>
          <p:nvPr/>
        </p:nvSpPr>
        <p:spPr>
          <a:xfrm>
            <a:off x="263520" y="6411600"/>
            <a:ext cx="102477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Reconstruction by YaguraStation of Figure 35. page 124 of The Limits to Growth (1972)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r>
              <a:rPr b="0" lang="en-US" sz="900" spc="-1" strike="noStrike">
                <a:solidFill>
                  <a:srgbClr val="a6a6a6"/>
                </a:solidFill>
                <a:latin typeface="Roboto"/>
                <a:ea typeface="Roboto"/>
              </a:rPr>
              <a:t>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The Limits to Growth – World3 Standard Run </a:t>
            </a:r>
            <a:endParaRPr b="0" lang="en-US" sz="2400" spc="-1" strike="noStrike">
              <a:latin typeface="Arial"/>
            </a:endParaRPr>
          </a:p>
        </p:txBody>
      </p:sp>
      <p:sp>
        <p:nvSpPr>
          <p:cNvPr id="211" name="CustomShape 2"/>
          <p:cNvSpPr/>
          <p:nvPr/>
        </p:nvSpPr>
        <p:spPr>
          <a:xfrm>
            <a:off x="335520" y="1268640"/>
            <a:ext cx="10745280" cy="50328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12" name="CustomShape 3"/>
          <p:cNvSpPr/>
          <p:nvPr/>
        </p:nvSpPr>
        <p:spPr>
          <a:xfrm>
            <a:off x="263520" y="6411600"/>
            <a:ext cx="64728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Meadows (1972) – The Limits to Growth.</a:t>
            </a:r>
            <a:endParaRPr b="0" lang="en-US" sz="900" spc="-1" strike="noStrike">
              <a:latin typeface="Arial"/>
            </a:endParaRPr>
          </a:p>
        </p:txBody>
      </p:sp>
      <p:sp>
        <p:nvSpPr>
          <p:cNvPr id="213" name="CustomShape 4"/>
          <p:cNvSpPr/>
          <p:nvPr/>
        </p:nvSpPr>
        <p:spPr>
          <a:xfrm>
            <a:off x="3719880" y="2853000"/>
            <a:ext cx="3966120" cy="17312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360"/>
              </a:spcBef>
              <a:tabLst>
                <a:tab algn="l" pos="0"/>
              </a:tabLst>
            </a:pPr>
            <a:r>
              <a:rPr b="0" lang="en-US" sz="1800" spc="-1" strike="noStrike" u="sng">
                <a:solidFill>
                  <a:srgbClr val="0000ff"/>
                </a:solidFill>
                <a:uFillTx/>
                <a:latin typeface="DejaVu Sans"/>
                <a:ea typeface="DejaVu Sans"/>
                <a:hlinkClick r:id="rId1"/>
              </a:rPr>
              <a:t>Click Me</a:t>
            </a:r>
            <a:endParaRPr b="0" lang="en-US" sz="1800" spc="-1" strike="noStrike">
              <a:latin typeface="Arial"/>
            </a:endParaRPr>
          </a:p>
        </p:txBody>
      </p:sp>
      <p:sp>
        <p:nvSpPr>
          <p:cNvPr id="214" name="CustomShape 5"/>
          <p:cNvSpPr/>
          <p:nvPr/>
        </p:nvSpPr>
        <p:spPr>
          <a:xfrm>
            <a:off x="9950040" y="907200"/>
            <a:ext cx="518040" cy="49788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1861</TotalTime>
  <Application>LibreOffice/6.4.7.2$Linux_X86_64 LibreOffice_project/40$Build-2</Application>
  <Words>1578</Words>
  <Paragraphs>174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2019-04-04T14:01:13Z</cp:lastPrinted>
  <dcterms:modified xsi:type="dcterms:W3CDTF">2022-04-20T13:16:28Z</dcterms:modified>
  <cp:revision>3393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vt:i4>
  </property>
  <property fmtid="{D5CDD505-2E9C-101B-9397-08002B2CF9AE}" pid="8" name="PresentationFormat">
    <vt:lpwstr>Breitbild</vt:lpwstr>
  </property>
  <property fmtid="{D5CDD505-2E9C-101B-9397-08002B2CF9AE}" pid="9" name="ScaleCrop">
    <vt:bool>0</vt:bool>
  </property>
  <property fmtid="{D5CDD505-2E9C-101B-9397-08002B2CF9AE}" pid="10" name="ShareDoc">
    <vt:bool>0</vt:bool>
  </property>
  <property fmtid="{D5CDD505-2E9C-101B-9397-08002B2CF9AE}" pid="11" name="Slides">
    <vt:i4>46</vt:i4>
  </property>
</Properties>
</file>